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8" r:id="rId2"/>
    <p:sldId id="353" r:id="rId3"/>
    <p:sldId id="270" r:id="rId4"/>
    <p:sldId id="372" r:id="rId5"/>
    <p:sldId id="326" r:id="rId6"/>
    <p:sldId id="329" r:id="rId7"/>
    <p:sldId id="354" r:id="rId8"/>
    <p:sldId id="315" r:id="rId9"/>
    <p:sldId id="332" r:id="rId10"/>
    <p:sldId id="355" r:id="rId11"/>
    <p:sldId id="356" r:id="rId12"/>
    <p:sldId id="357" r:id="rId13"/>
    <p:sldId id="358" r:id="rId14"/>
    <p:sldId id="359" r:id="rId15"/>
    <p:sldId id="369" r:id="rId16"/>
    <p:sldId id="373" r:id="rId17"/>
    <p:sldId id="342" r:id="rId18"/>
    <p:sldId id="374" r:id="rId19"/>
    <p:sldId id="361" r:id="rId20"/>
    <p:sldId id="343" r:id="rId21"/>
    <p:sldId id="362" r:id="rId22"/>
    <p:sldId id="363" r:id="rId23"/>
    <p:sldId id="364" r:id="rId24"/>
    <p:sldId id="365" r:id="rId25"/>
    <p:sldId id="375" r:id="rId26"/>
    <p:sldId id="349" r:id="rId27"/>
    <p:sldId id="366" r:id="rId28"/>
    <p:sldId id="371" r:id="rId29"/>
    <p:sldId id="370" r:id="rId30"/>
    <p:sldId id="306" r:id="rId3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66" autoAdjust="0"/>
  </p:normalViewPr>
  <p:slideViewPr>
    <p:cSldViewPr>
      <p:cViewPr varScale="1">
        <p:scale>
          <a:sx n="55" d="100"/>
          <a:sy n="55" d="100"/>
        </p:scale>
        <p:origin x="1600"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D3AC5-52A1-4DAF-B770-C355186B205F}" type="datetimeFigureOut">
              <a:rPr lang="nl-NL" smtClean="0"/>
              <a:t>3-4-2019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A227D2-1E6A-42BE-A98B-3FA956F8C152}" type="slidenum">
              <a:rPr lang="nl-NL" smtClean="0"/>
              <a:t>‹nr.›</a:t>
            </a:fld>
            <a:endParaRPr lang="nl-NL"/>
          </a:p>
        </p:txBody>
      </p:sp>
    </p:spTree>
    <p:extLst>
      <p:ext uri="{BB962C8B-B14F-4D97-AF65-F5344CB8AC3E}">
        <p14:creationId xmlns:p14="http://schemas.microsoft.com/office/powerpoint/2010/main" val="2434418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maken.wikiwijs.nl/?id=15&amp;arrangement=142002#!page-5159369"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a:t>
            </a:fld>
            <a:endParaRPr lang="nl-NL"/>
          </a:p>
        </p:txBody>
      </p:sp>
    </p:spTree>
    <p:extLst>
      <p:ext uri="{BB962C8B-B14F-4D97-AF65-F5344CB8AC3E}">
        <p14:creationId xmlns:p14="http://schemas.microsoft.com/office/powerpoint/2010/main" val="22494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Spel 1 via https://scratch.mit.edu/projects/227057508/</a:t>
            </a:r>
          </a:p>
          <a:p>
            <a:r>
              <a:rPr lang="nl-NL" dirty="0"/>
              <a:t>Spel 2 via https://scratch.mit.edu/projects/221968688/</a:t>
            </a:r>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12</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14</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https://cospac.es/edu/OpS9</a:t>
            </a:r>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15</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https://cospac.es/edu/OpS9</a:t>
            </a:r>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16</a:t>
            </a:fld>
            <a:endParaRPr lang="nl-NL">
              <a:solidFill>
                <a:prstClr val="black"/>
              </a:solidFill>
            </a:endParaRPr>
          </a:p>
        </p:txBody>
      </p:sp>
    </p:spTree>
    <p:extLst>
      <p:ext uri="{BB962C8B-B14F-4D97-AF65-F5344CB8AC3E}">
        <p14:creationId xmlns:p14="http://schemas.microsoft.com/office/powerpoint/2010/main" val="237167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17</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18</a:t>
            </a:fld>
            <a:endParaRPr lang="nl-NL"/>
          </a:p>
        </p:txBody>
      </p:sp>
    </p:spTree>
    <p:extLst>
      <p:ext uri="{BB962C8B-B14F-4D97-AF65-F5344CB8AC3E}">
        <p14:creationId xmlns:p14="http://schemas.microsoft.com/office/powerpoint/2010/main" val="533355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19</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20</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21</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23</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Bron:</a:t>
            </a:r>
            <a:r>
              <a:rPr lang="nl-NL" baseline="0" dirty="0"/>
              <a:t> </a:t>
            </a:r>
            <a:r>
              <a:rPr lang="en-US" dirty="0" err="1"/>
              <a:t>McGonigal</a:t>
            </a:r>
            <a:r>
              <a:rPr lang="en-US" dirty="0"/>
              <a:t>, J. (2011). </a:t>
            </a:r>
            <a:r>
              <a:rPr lang="en-US" i="1" dirty="0"/>
              <a:t>Reality is broken: Why games make us better and how they can change the world</a:t>
            </a:r>
            <a:r>
              <a:rPr lang="en-US" dirty="0"/>
              <a:t>. Penguin.</a:t>
            </a:r>
            <a:r>
              <a:rPr lang="en-US" baseline="0" dirty="0"/>
              <a:t> (p.71). </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3</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Eindtermen</a:t>
            </a:r>
            <a:r>
              <a:rPr lang="nl-NL" baseline="0" dirty="0"/>
              <a:t> </a:t>
            </a:r>
            <a:r>
              <a:rPr lang="nl-NL" baseline="0" dirty="0" err="1"/>
              <a:t>Digispel</a:t>
            </a:r>
            <a:r>
              <a:rPr lang="nl-NL" baseline="0" dirty="0"/>
              <a:t> </a:t>
            </a:r>
            <a:r>
              <a:rPr lang="nl-NL" dirty="0">
                <a:hlinkClick r:id="rId3"/>
              </a:rPr>
              <a:t>https://maken.wikiwijs.nl/?id=15&amp;arrangement=142002#!page-5159369</a:t>
            </a:r>
            <a:r>
              <a:rPr lang="nl-NL" dirty="0"/>
              <a:t> </a:t>
            </a:r>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24</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25</a:t>
            </a:fld>
            <a:endParaRPr lang="nl-NL"/>
          </a:p>
        </p:txBody>
      </p:sp>
    </p:spTree>
    <p:extLst>
      <p:ext uri="{BB962C8B-B14F-4D97-AF65-F5344CB8AC3E}">
        <p14:creationId xmlns:p14="http://schemas.microsoft.com/office/powerpoint/2010/main" val="3676485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26</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28</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https://teach.classdojo.com/#/launchpad?_k=6ov5gl </a:t>
            </a:r>
          </a:p>
          <a:p>
            <a:endParaRPr lang="nl-NL" dirty="0"/>
          </a:p>
          <a:p>
            <a:endParaRPr lang="nl-NL" dirty="0"/>
          </a:p>
          <a:p>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29</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30</a:t>
            </a:fld>
            <a:endParaRPr lang="nl-NL"/>
          </a:p>
        </p:txBody>
      </p:sp>
    </p:spTree>
    <p:extLst>
      <p:ext uri="{BB962C8B-B14F-4D97-AF65-F5344CB8AC3E}">
        <p14:creationId xmlns:p14="http://schemas.microsoft.com/office/powerpoint/2010/main" val="456633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Bron:</a:t>
            </a:r>
            <a:r>
              <a:rPr lang="nl-NL" baseline="0" dirty="0"/>
              <a:t> </a:t>
            </a:r>
            <a:r>
              <a:rPr lang="en-US" dirty="0" err="1"/>
              <a:t>McGonigal</a:t>
            </a:r>
            <a:r>
              <a:rPr lang="en-US" dirty="0"/>
              <a:t>, J. (2011). </a:t>
            </a:r>
            <a:r>
              <a:rPr lang="en-US" i="1" dirty="0"/>
              <a:t>Reality is broken: Why games make us better and how they can change the world</a:t>
            </a:r>
            <a:r>
              <a:rPr lang="en-US" dirty="0"/>
              <a:t>. Penguin.</a:t>
            </a:r>
            <a:r>
              <a:rPr lang="en-US" baseline="0" dirty="0"/>
              <a:t> (p.71). </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4</a:t>
            </a:fld>
            <a:endParaRPr lang="nl-NL"/>
          </a:p>
        </p:txBody>
      </p:sp>
    </p:spTree>
    <p:extLst>
      <p:ext uri="{BB962C8B-B14F-4D97-AF65-F5344CB8AC3E}">
        <p14:creationId xmlns:p14="http://schemas.microsoft.com/office/powerpoint/2010/main" val="1005900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Bron:</a:t>
            </a:r>
            <a:r>
              <a:rPr lang="nl-NL" baseline="0" dirty="0"/>
              <a:t> </a:t>
            </a:r>
            <a:r>
              <a:rPr lang="en-US" dirty="0" err="1"/>
              <a:t>McGonigal</a:t>
            </a:r>
            <a:r>
              <a:rPr lang="en-US" dirty="0"/>
              <a:t>, J. (2011). </a:t>
            </a:r>
            <a:r>
              <a:rPr lang="en-US" i="1" dirty="0"/>
              <a:t>Reality is broken: Why games make us better and how they can change the world</a:t>
            </a:r>
            <a:r>
              <a:rPr lang="en-US" dirty="0"/>
              <a:t>. Penguin.</a:t>
            </a:r>
            <a:r>
              <a:rPr lang="en-US" baseline="0" dirty="0"/>
              <a:t> (p.71). </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5</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6</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7</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8</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afbeelding van de website http://www.coderdojo-arnhem.nl/scratch-beginners/ is via</a:t>
            </a:r>
            <a:r>
              <a:rPr lang="nl-NL" baseline="0" dirty="0"/>
              <a:t> de app </a:t>
            </a:r>
            <a:r>
              <a:rPr lang="nl-NL" baseline="0" dirty="0" err="1"/>
              <a:t>Lightshot</a:t>
            </a:r>
            <a:r>
              <a:rPr lang="nl-NL" baseline="0" dirty="0"/>
              <a:t> opgeslagen als afbeelding. </a:t>
            </a:r>
            <a:endParaRPr lang="nl-NL" dirty="0"/>
          </a:p>
          <a:p>
            <a:r>
              <a:rPr lang="nl-NL" dirty="0"/>
              <a:t>Stap 1 ga</a:t>
            </a:r>
            <a:r>
              <a:rPr lang="nl-NL" baseline="0" dirty="0"/>
              <a:t> naar https://scratch.mit.edu/studios/2502768/</a:t>
            </a:r>
          </a:p>
          <a:p>
            <a:r>
              <a:rPr lang="nl-NL" baseline="0" dirty="0"/>
              <a:t>Stap 2 ga naar https://scratch.mit.edu/ en klik rechts bovenaan op Word </a:t>
            </a:r>
            <a:r>
              <a:rPr lang="nl-NL" baseline="0" dirty="0" err="1"/>
              <a:t>Scratcher</a:t>
            </a:r>
            <a:r>
              <a:rPr lang="nl-NL" baseline="0" dirty="0"/>
              <a:t>. Volg de stappen om je account te activeren.</a:t>
            </a:r>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9</a:t>
            </a:fld>
            <a:endParaRPr lang="nl-NL"/>
          </a:p>
        </p:txBody>
      </p:sp>
    </p:spTree>
    <p:extLst>
      <p:ext uri="{BB962C8B-B14F-4D97-AF65-F5344CB8AC3E}">
        <p14:creationId xmlns:p14="http://schemas.microsoft.com/office/powerpoint/2010/main" val="1114959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11</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ond diagonale hoek rechthoek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el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nl-NL"/>
              <a:t>Klik om de stijl te bewerken</a:t>
            </a:r>
            <a:endParaRPr kumimoji="0" lang="en-US"/>
          </a:p>
        </p:txBody>
      </p:sp>
      <p:sp>
        <p:nvSpPr>
          <p:cNvPr id="9" name="Ondertitel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a:t>Klik om de ondertitelstijl van het model te bewerken</a:t>
            </a:r>
            <a:endParaRPr kumimoji="0" lang="en-US"/>
          </a:p>
        </p:txBody>
      </p:sp>
      <p:sp>
        <p:nvSpPr>
          <p:cNvPr id="10" name="Tijdelijke aanduiding voor datum 9"/>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3-4-2019</a:t>
            </a:fld>
            <a:endParaRPr lang="nl-NL">
              <a:solidFill>
                <a:srgbClr val="676A55">
                  <a:tint val="60000"/>
                  <a:satMod val="155000"/>
                </a:srgbClr>
              </a:solidFill>
            </a:endParaRPr>
          </a:p>
        </p:txBody>
      </p:sp>
      <p:sp>
        <p:nvSpPr>
          <p:cNvPr id="11" name="Tijdelijke aanduiding voor dianumm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2" name="Tijdelijke aanduiding voor voettekst 11"/>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1910161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3-4-2019</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409436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lgn="l">
              <a:defRPr/>
            </a:lvl1pPr>
            <a:extLs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3-4-2019</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714939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3-4-2019</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3629749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7" name="Rechthoek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a:t>Klik om de modelstijlen te bewerken</a:t>
            </a:r>
          </a:p>
        </p:txBody>
      </p:sp>
      <p:sp>
        <p:nvSpPr>
          <p:cNvPr id="8" name="Tijdelijke aanduiding voor datum 7"/>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3-4-2019</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213149605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3-4-2019</a:t>
            </a:fld>
            <a:endParaRPr lang="nl-NL">
              <a:solidFill>
                <a:srgbClr val="676A55">
                  <a:tint val="60000"/>
                  <a:satMod val="155000"/>
                </a:srgbClr>
              </a:solidFill>
            </a:endParaRPr>
          </a:p>
        </p:txBody>
      </p:sp>
      <p:sp>
        <p:nvSpPr>
          <p:cNvPr id="6" name="Tijdelijke aanduiding voor voettekst 5"/>
          <p:cNvSpPr>
            <a:spLocks noGrp="1"/>
          </p:cNvSpPr>
          <p:nvPr>
            <p:ph type="ftr" sz="quarter" idx="11"/>
          </p:nvPr>
        </p:nvSpPr>
        <p:spPr/>
        <p:txBody>
          <a:bodyPr/>
          <a:lstStyle/>
          <a:p>
            <a:endParaRPr lang="nl-NL">
              <a:solidFill>
                <a:srgbClr val="676A55">
                  <a:tint val="60000"/>
                  <a:satMod val="155000"/>
                </a:srgbClr>
              </a:solidFill>
            </a:endParaRPr>
          </a:p>
        </p:txBody>
      </p:sp>
      <p:sp>
        <p:nvSpPr>
          <p:cNvPr id="7" name="Tijdelijke aanduiding voor dianummer 6"/>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Rechthoek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069890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Rechthoek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11" name="Rechthoek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2" name="Titel 1"/>
          <p:cNvSpPr>
            <a:spLocks noGrp="1"/>
          </p:cNvSpPr>
          <p:nvPr>
            <p:ph type="title"/>
          </p:nvPr>
        </p:nvSpPr>
        <p:spPr>
          <a:xfrm>
            <a:off x="457200" y="251948"/>
            <a:ext cx="8229600" cy="1143000"/>
          </a:xfrm>
        </p:spPr>
        <p:txBody>
          <a:bodyPr anchor="b"/>
          <a:lstStyle>
            <a:lvl1pPr>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5" name="Tijdelijke aanduiding voor inhoud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6" name="Tijdelijke aanduiding voor inhoud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3-4-2019</a:t>
            </a:fld>
            <a:endParaRPr lang="nl-NL">
              <a:solidFill>
                <a:srgbClr val="676A55">
                  <a:tint val="60000"/>
                  <a:satMod val="155000"/>
                </a:srgbClr>
              </a:solidFill>
            </a:endParaRPr>
          </a:p>
        </p:txBody>
      </p:sp>
      <p:sp>
        <p:nvSpPr>
          <p:cNvPr id="8" name="Tijdelijke aanduiding voor voettekst 7"/>
          <p:cNvSpPr>
            <a:spLocks noGrp="1"/>
          </p:cNvSpPr>
          <p:nvPr>
            <p:ph type="ftr" sz="quarter" idx="11"/>
          </p:nvPr>
        </p:nvSpPr>
        <p:spPr/>
        <p:txBody>
          <a:bodyPr/>
          <a:lstStyle/>
          <a:p>
            <a:endParaRPr lang="nl-NL">
              <a:solidFill>
                <a:srgbClr val="676A55">
                  <a:tint val="60000"/>
                  <a:satMod val="155000"/>
                </a:srgbClr>
              </a:solidFill>
            </a:endParaRPr>
          </a:p>
        </p:txBody>
      </p:sp>
      <p:sp>
        <p:nvSpPr>
          <p:cNvPr id="9" name="Tijdelijke aanduiding voor dianummer 8"/>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783733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53218"/>
            <a:ext cx="8229600" cy="1143000"/>
          </a:xfrm>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3-4-2019</a:t>
            </a:fld>
            <a:endParaRPr lang="nl-NL">
              <a:solidFill>
                <a:srgbClr val="676A55">
                  <a:tint val="60000"/>
                  <a:satMod val="155000"/>
                </a:srgbClr>
              </a:solidFill>
            </a:endParaRPr>
          </a:p>
        </p:txBody>
      </p:sp>
      <p:sp>
        <p:nvSpPr>
          <p:cNvPr id="4" name="Tijdelijke aanduiding voor voettekst 3"/>
          <p:cNvSpPr>
            <a:spLocks noGrp="1"/>
          </p:cNvSpPr>
          <p:nvPr>
            <p:ph type="ftr" sz="quarter" idx="11"/>
          </p:nvPr>
        </p:nvSpPr>
        <p:spPr/>
        <p:txBody>
          <a:bodyPr/>
          <a:lstStyle/>
          <a:p>
            <a:endParaRPr lang="nl-NL">
              <a:solidFill>
                <a:srgbClr val="676A55">
                  <a:tint val="60000"/>
                  <a:satMod val="155000"/>
                </a:srgbClr>
              </a:solidFill>
            </a:endParaRPr>
          </a:p>
        </p:txBody>
      </p:sp>
      <p:sp>
        <p:nvSpPr>
          <p:cNvPr id="5" name="Tijdelijke aanduiding voor dianummer 4"/>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994306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3-4-2019</a:t>
            </a:fld>
            <a:endParaRPr lang="nl-NL">
              <a:solidFill>
                <a:srgbClr val="676A55">
                  <a:tint val="60000"/>
                  <a:satMod val="155000"/>
                </a:srgbClr>
              </a:solidFill>
            </a:endParaRPr>
          </a:p>
        </p:txBody>
      </p:sp>
      <p:sp>
        <p:nvSpPr>
          <p:cNvPr id="3" name="Tijdelijke aanduiding voor voettekst 2"/>
          <p:cNvSpPr>
            <a:spLocks noGrp="1"/>
          </p:cNvSpPr>
          <p:nvPr>
            <p:ph type="ftr" sz="quarter" idx="11"/>
          </p:nvPr>
        </p:nvSpPr>
        <p:spPr/>
        <p:txBody>
          <a:bodyPr/>
          <a:lstStyle/>
          <a:p>
            <a:endParaRPr lang="nl-NL">
              <a:solidFill>
                <a:srgbClr val="676A55">
                  <a:tint val="60000"/>
                  <a:satMod val="155000"/>
                </a:srgbClr>
              </a:solidFill>
            </a:endParaRPr>
          </a:p>
        </p:txBody>
      </p:sp>
      <p:sp>
        <p:nvSpPr>
          <p:cNvPr id="4" name="Tijdelijke aanduiding voor dianummer 3"/>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1341064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2"/>
      </p:bgRef>
    </p:bg>
    <p:spTree>
      <p:nvGrpSpPr>
        <p:cNvPr id="1" name=""/>
        <p:cNvGrpSpPr/>
        <p:nvPr/>
      </p:nvGrpSpPr>
      <p:grpSpPr>
        <a:xfrm>
          <a:off x="0" y="0"/>
          <a:ext cx="0" cy="0"/>
          <a:chOff x="0" y="0"/>
          <a:chExt cx="0" cy="0"/>
        </a:xfrm>
      </p:grpSpPr>
      <p:sp>
        <p:nvSpPr>
          <p:cNvPr id="8" name="Rechthoek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4963136" y="304800"/>
            <a:ext cx="3931920" cy="762000"/>
          </a:xfrm>
        </p:spPr>
        <p:txBody>
          <a:bodyPr anchor="b"/>
          <a:lstStyle>
            <a:lvl1pPr marL="0" algn="r">
              <a:buNone/>
              <a:defRPr sz="2000" b="1"/>
            </a:lvl1pPr>
            <a:extLst/>
          </a:lstStyle>
          <a:p>
            <a:r>
              <a:rPr kumimoji="0" lang="nl-NL"/>
              <a:t>Klik om de stijl te bewerken</a:t>
            </a:r>
            <a:endParaRPr kumimoji="0" lang="en-US"/>
          </a:p>
        </p:txBody>
      </p:sp>
      <p:sp>
        <p:nvSpPr>
          <p:cNvPr id="3" name="Tijdelijke aanduiding voor tekst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nl-NL"/>
              <a:t>Klik om de modelstijlen te bewerken</a:t>
            </a:r>
          </a:p>
        </p:txBody>
      </p:sp>
      <p:sp>
        <p:nvSpPr>
          <p:cNvPr id="4" name="Tijdelijke aanduiding voor inhoud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9" name="Tijdelijke aanduiding voor datum 8"/>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3-4-2019</a:t>
            </a:fld>
            <a:endParaRPr lang="nl-NL">
              <a:solidFill>
                <a:srgbClr val="676A55">
                  <a:tint val="60000"/>
                  <a:satMod val="155000"/>
                </a:srgbClr>
              </a:solidFill>
            </a:endParaRPr>
          </a:p>
        </p:txBody>
      </p:sp>
      <p:sp>
        <p:nvSpPr>
          <p:cNvPr id="10" name="Tijdelijke aanduiding voor dianumm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1" name="Tijdelijke aanduiding voor voettekst 10"/>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12076786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040443" y="4724400"/>
            <a:ext cx="5486400" cy="664536"/>
          </a:xfrm>
        </p:spPr>
        <p:txBody>
          <a:bodyPr anchor="b"/>
          <a:lstStyle>
            <a:lvl1pPr marL="0" algn="r">
              <a:buNone/>
              <a:defRPr sz="2000" b="1"/>
            </a:lvl1pPr>
            <a:extLst/>
          </a:lstStyle>
          <a:p>
            <a:r>
              <a:rPr kumimoji="0" lang="nl-NL"/>
              <a:t>Klik om de stijl te bewerken</a:t>
            </a:r>
            <a:endParaRPr kumimoji="0" lang="en-US"/>
          </a:p>
        </p:txBody>
      </p:sp>
      <p:sp>
        <p:nvSpPr>
          <p:cNvPr id="4" name="Tijdelijke aanduiding voor tekst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nl-NL"/>
              <a:t>Klik om de modelstijlen te bewerken</a:t>
            </a:r>
          </a:p>
        </p:txBody>
      </p:sp>
      <p:sp>
        <p:nvSpPr>
          <p:cNvPr id="13" name="Tijdelijke aanduiding voor afbeelding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nl-NL">
                <a:solidFill>
                  <a:schemeClr val="lt1"/>
                </a:solidFill>
                <a:latin typeface="+mn-lt"/>
                <a:ea typeface="+mn-ea"/>
                <a:cs typeface="+mn-cs"/>
              </a:rPr>
              <a:t>Klik op het pictogram als u een afbeelding wilt toevoegen</a:t>
            </a:r>
            <a:endParaRPr kumimoji="0" lang="en-US" dirty="0">
              <a:solidFill>
                <a:schemeClr val="lt1"/>
              </a:solidFill>
              <a:latin typeface="+mn-lt"/>
              <a:ea typeface="+mn-ea"/>
              <a:cs typeface="+mn-cs"/>
            </a:endParaRPr>
          </a:p>
        </p:txBody>
      </p:sp>
      <p:sp>
        <p:nvSpPr>
          <p:cNvPr id="8" name="Tijdelijke aanduiding voor datum 7"/>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3-4-2019</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3431613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nd diagonale hoek rechthoek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Tijdelijke aanduiding voor voettekst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nl-NL">
              <a:solidFill>
                <a:srgbClr val="676A55">
                  <a:tint val="60000"/>
                  <a:satMod val="155000"/>
                </a:srgbClr>
              </a:solidFill>
            </a:endParaRPr>
          </a:p>
        </p:txBody>
      </p:sp>
      <p:sp>
        <p:nvSpPr>
          <p:cNvPr id="14" name="Tijdelijke aanduiding voor datum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09BE676-0ECC-4B1A-97C9-2AF613A80DF4}" type="datetimeFigureOut">
              <a:rPr lang="nl-NL" smtClean="0">
                <a:solidFill>
                  <a:srgbClr val="676A55">
                    <a:tint val="60000"/>
                    <a:satMod val="155000"/>
                  </a:srgbClr>
                </a:solidFill>
              </a:rPr>
              <a:pPr/>
              <a:t>3-4-2019</a:t>
            </a:fld>
            <a:endParaRPr lang="nl-NL">
              <a:solidFill>
                <a:srgbClr val="676A55">
                  <a:tint val="60000"/>
                  <a:satMod val="155000"/>
                </a:srgbClr>
              </a:solidFill>
            </a:endParaRPr>
          </a:p>
        </p:txBody>
      </p:sp>
      <p:sp>
        <p:nvSpPr>
          <p:cNvPr id="23" name="Tijdelijke aanduiding voor dianumm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22" name="Tijdelijke aanduiding voor titel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nl-NL"/>
              <a:t>Klik om de stijl te bewerken</a:t>
            </a:r>
            <a:endParaRPr kumimoji="0" lang="en-US"/>
          </a:p>
        </p:txBody>
      </p:sp>
      <p:sp>
        <p:nvSpPr>
          <p:cNvPr id="13" name="Tijdelijke aanduiding voor tekst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Tree>
    <p:extLst>
      <p:ext uri="{BB962C8B-B14F-4D97-AF65-F5344CB8AC3E}">
        <p14:creationId xmlns:p14="http://schemas.microsoft.com/office/powerpoint/2010/main" val="416109001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hyperlink" Target="https://scratch.mit.edu/projects/221970496/"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scratch.mit.edu/projects/221968688/" TargetMode="External"/><Relationship Id="rId5" Type="http://schemas.openxmlformats.org/officeDocument/2006/relationships/hyperlink" Target="https://scratch.mit.edu/projects/227057508/"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maken.wikiwijs.nl/142002/Digispel#!page-5159369" TargetMode="Externa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pixabay.com/nl/vraagteken-vraag-reactie-1020165/" TargetMode="Externa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scratch.mit.edu/" TargetMode="External"/><Relationship Id="rId4" Type="http://schemas.openxmlformats.org/officeDocument/2006/relationships/hyperlink" Target="https://scratch.mit.edu/studios/250276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1000"/>
            <a:lum/>
          </a:blip>
          <a:srcRect/>
          <a:stretch>
            <a:fillRect l="-6000" r="-6000"/>
          </a:stretch>
        </a:blipFill>
        <a:effectLst/>
      </p:bgPr>
    </p:bg>
    <p:spTree>
      <p:nvGrpSpPr>
        <p:cNvPr id="1" name=""/>
        <p:cNvGrpSpPr/>
        <p:nvPr/>
      </p:nvGrpSpPr>
      <p:grpSpPr>
        <a:xfrm>
          <a:off x="0" y="0"/>
          <a:ext cx="0" cy="0"/>
          <a:chOff x="0" y="0"/>
          <a:chExt cx="0" cy="0"/>
        </a:xfrm>
      </p:grpSpPr>
      <p:sp>
        <p:nvSpPr>
          <p:cNvPr id="6" name="Rechthoek 5"/>
          <p:cNvSpPr/>
          <p:nvPr/>
        </p:nvSpPr>
        <p:spPr>
          <a:xfrm>
            <a:off x="1751893" y="668671"/>
            <a:ext cx="5256584" cy="227754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nl-NL"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nl-NL" sz="4400" b="1" cap="all" dirty="0">
                <a:ln w="0"/>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effectLst>
                  <a:reflection blurRad="12700" stA="50000" endPos="50000" dist="5000" dir="5400000" sy="-100000" rotWithShape="0"/>
                </a:effectLst>
              </a:rPr>
              <a:t>Digispel</a:t>
            </a:r>
          </a:p>
          <a:p>
            <a:pPr algn="ctr"/>
            <a:r>
              <a:rPr lang="nl-NL" sz="4400" b="1" cap="all" dirty="0">
                <a:ln w="0"/>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effectLst>
                  <a:reflection blurRad="12700" stA="50000" endPos="50000" dist="5000" dir="5400000" sy="-100000" rotWithShape="0"/>
                </a:effectLst>
              </a:rPr>
              <a:t>Level</a:t>
            </a:r>
            <a:endParaRPr lang="nl-NL"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057" name="Picture 9" descr="C:\Users\hs0057596\AppData\Local\Microsoft\Windows\Temporary Internet Files\Content.IE5\525P2CTZ\number3_PNG1497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2348880"/>
            <a:ext cx="1080120" cy="957378"/>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4283763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Aan de slag</a:t>
            </a:r>
          </a:p>
        </p:txBody>
      </p:sp>
      <p:sp>
        <p:nvSpPr>
          <p:cNvPr id="3" name="Tijdelijke aanduiding voor inhoud 2"/>
          <p:cNvSpPr>
            <a:spLocks noGrp="1"/>
          </p:cNvSpPr>
          <p:nvPr>
            <p:ph idx="1"/>
          </p:nvPr>
        </p:nvSpPr>
        <p:spPr/>
        <p:txBody>
          <a:bodyPr>
            <a:normAutofit/>
          </a:bodyPr>
          <a:lstStyle/>
          <a:p>
            <a:pPr marL="0" indent="0" algn="ctr">
              <a:buNone/>
            </a:pPr>
            <a:r>
              <a:rPr lang="nl-NL" dirty="0">
                <a:solidFill>
                  <a:schemeClr val="bg1"/>
                </a:solidFill>
                <a:latin typeface="Garamond" panose="02020404030301010803" pitchFamily="18" charset="0"/>
              </a:rPr>
              <a:t>Je bent nu enigszins bekend met Scratch. </a:t>
            </a:r>
            <a:br>
              <a:rPr lang="nl-NL" dirty="0">
                <a:solidFill>
                  <a:schemeClr val="bg1"/>
                </a:solidFill>
                <a:latin typeface="Garamond" panose="02020404030301010803" pitchFamily="18" charset="0"/>
              </a:rPr>
            </a:br>
            <a:endParaRPr lang="nl-NL" dirty="0">
              <a:solidFill>
                <a:schemeClr val="bg1"/>
              </a:solidFill>
              <a:latin typeface="Garamond" panose="02020404030301010803" pitchFamily="18" charset="0"/>
            </a:endParaRPr>
          </a:p>
          <a:p>
            <a:pPr marL="0" indent="0" algn="ctr">
              <a:buNone/>
            </a:pPr>
            <a:r>
              <a:rPr lang="nl-NL" dirty="0">
                <a:solidFill>
                  <a:schemeClr val="bg1"/>
                </a:solidFill>
                <a:latin typeface="Garamond" panose="02020404030301010803" pitchFamily="18" charset="0"/>
              </a:rPr>
              <a:t>Pas in een volgende level ga je jezelf </a:t>
            </a:r>
            <a:r>
              <a:rPr lang="nl-NL" dirty="0" err="1">
                <a:solidFill>
                  <a:schemeClr val="bg1"/>
                </a:solidFill>
                <a:latin typeface="Garamond" panose="02020404030301010803" pitchFamily="18" charset="0"/>
              </a:rPr>
              <a:t>uplevelen</a:t>
            </a:r>
            <a:r>
              <a:rPr lang="nl-NL" dirty="0">
                <a:solidFill>
                  <a:schemeClr val="bg1"/>
                </a:solidFill>
                <a:latin typeface="Garamond" panose="02020404030301010803" pitchFamily="18" charset="0"/>
              </a:rPr>
              <a:t> in Scratch, nu nog niet.</a:t>
            </a:r>
          </a:p>
          <a:p>
            <a:pPr marL="0" indent="0" algn="ctr">
              <a:buNone/>
            </a:pPr>
            <a:endParaRPr lang="nl-NL" dirty="0">
              <a:solidFill>
                <a:schemeClr val="bg1"/>
              </a:solidFill>
              <a:latin typeface="Garamond" panose="02020404030301010803" pitchFamily="18" charset="0"/>
            </a:endParaRPr>
          </a:p>
          <a:p>
            <a:pPr marL="0" indent="0" algn="ctr">
              <a:buNone/>
            </a:pPr>
            <a:r>
              <a:rPr lang="nl-NL" dirty="0">
                <a:solidFill>
                  <a:schemeClr val="bg1"/>
                </a:solidFill>
                <a:latin typeface="Garamond" panose="02020404030301010803" pitchFamily="18" charset="0"/>
              </a:rPr>
              <a:t>Klik op de Next button </a:t>
            </a:r>
          </a:p>
          <a:p>
            <a:pPr marL="0" indent="0" algn="ctr">
              <a:buNone/>
            </a:pPr>
            <a:r>
              <a:rPr lang="nl-NL" dirty="0">
                <a:solidFill>
                  <a:schemeClr val="bg1"/>
                </a:solidFill>
                <a:latin typeface="Garamond" panose="02020404030301010803" pitchFamily="18" charset="0"/>
              </a:rPr>
              <a:t>en ga </a:t>
            </a:r>
          </a:p>
          <a:p>
            <a:pPr marL="0" indent="0" algn="ctr">
              <a:buNone/>
            </a:pPr>
            <a:r>
              <a:rPr lang="nl-NL" dirty="0">
                <a:solidFill>
                  <a:schemeClr val="bg1"/>
                </a:solidFill>
                <a:latin typeface="Garamond" panose="02020404030301010803" pitchFamily="18" charset="0"/>
              </a:rPr>
              <a:t>REAL TIME naar je missie.</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1590043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695613" y="2924944"/>
            <a:ext cx="5848090" cy="2862322"/>
          </a:xfrm>
          <a:prstGeom prst="rect">
            <a:avLst/>
          </a:prstGeom>
        </p:spPr>
        <p:txBody>
          <a:bodyPr wrap="square">
            <a:spAutoFit/>
          </a:bodyPr>
          <a:lstStyle/>
          <a:p>
            <a:pPr algn="ctr"/>
            <a:r>
              <a:rPr lang="nl-NL" sz="3600" dirty="0">
                <a:solidFill>
                  <a:prstClr val="white"/>
                </a:solidFill>
                <a:latin typeface="Garamond" panose="02020404030301010803" pitchFamily="18" charset="0"/>
              </a:rPr>
              <a:t>Nel heeft missie #7 voor je klaar staan. Ga naar de bijbehorende mission card en speel de missie.</a:t>
            </a:r>
            <a:br>
              <a:rPr lang="nl-NL" sz="3600" dirty="0">
                <a:solidFill>
                  <a:prstClr val="white"/>
                </a:solidFill>
                <a:latin typeface="Garamond" panose="02020404030301010803" pitchFamily="18" charset="0"/>
              </a:rPr>
            </a:br>
            <a:r>
              <a:rPr lang="nl-NL" sz="3600" dirty="0">
                <a:solidFill>
                  <a:prstClr val="white"/>
                </a:solidFill>
                <a:latin typeface="Garamond" panose="02020404030301010803" pitchFamily="18" charset="0"/>
              </a:rPr>
              <a:t>Succes!</a:t>
            </a:r>
          </a:p>
        </p:txBody>
      </p:sp>
    </p:spTree>
    <p:extLst>
      <p:ext uri="{BB962C8B-B14F-4D97-AF65-F5344CB8AC3E}">
        <p14:creationId xmlns:p14="http://schemas.microsoft.com/office/powerpoint/2010/main" val="3612734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878627" y="620688"/>
            <a:ext cx="7668852" cy="720080"/>
          </a:xfrm>
          <a:solidFill>
            <a:schemeClr val="accent1"/>
          </a:solidFill>
        </p:spPr>
        <p:txBody>
          <a:bodyPr>
            <a:noAutofit/>
          </a:bodyPr>
          <a:lstStyle/>
          <a:p>
            <a:pPr algn="ctr"/>
            <a:r>
              <a:rPr lang="nl-NL" sz="2600" dirty="0">
                <a:latin typeface="a_Algerius" panose="04040705040802020702" pitchFamily="82" charset="-52"/>
              </a:rPr>
              <a:t>Level 3: </a:t>
            </a:r>
            <a:r>
              <a:rPr lang="nl-NL" sz="2600" dirty="0" err="1">
                <a:latin typeface="a_Algerius" panose="04040705040802020702" pitchFamily="82" charset="-52"/>
              </a:rPr>
              <a:t>Good</a:t>
            </a:r>
            <a:r>
              <a:rPr lang="nl-NL" sz="2600" dirty="0">
                <a:latin typeface="a_Algerius" panose="04040705040802020702" pitchFamily="82" charset="-52"/>
              </a:rPr>
              <a:t> games, Bad games</a:t>
            </a:r>
            <a:endParaRPr lang="nl-NL" sz="26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4821"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#7</a:t>
            </a:r>
            <a:endParaRPr lang="nl-NL" sz="2400" b="1" dirty="0">
              <a:solidFill>
                <a:prstClr val="white"/>
              </a:solidFill>
              <a:latin typeface="a_Algerius" panose="04040705040802020702" pitchFamily="82" charset="-52"/>
            </a:endParaRPr>
          </a:p>
        </p:txBody>
      </p:sp>
      <p:sp>
        <p:nvSpPr>
          <p:cNvPr id="3" name="Rechthoek 2"/>
          <p:cNvSpPr/>
          <p:nvPr/>
        </p:nvSpPr>
        <p:spPr>
          <a:xfrm>
            <a:off x="323528" y="1997838"/>
            <a:ext cx="8640960" cy="4524315"/>
          </a:xfrm>
          <a:prstGeom prst="rect">
            <a:avLst/>
          </a:prstGeom>
        </p:spPr>
        <p:txBody>
          <a:bodyPr wrap="square">
            <a:spAutoFit/>
          </a:bodyPr>
          <a:lstStyle/>
          <a:p>
            <a:r>
              <a:rPr lang="nl-NL" sz="2400" dirty="0">
                <a:solidFill>
                  <a:prstClr val="white"/>
                </a:solidFill>
                <a:latin typeface="Garamond" panose="02020404030301010803" pitchFamily="18" charset="0"/>
              </a:rPr>
              <a:t>Speel eerst spel nr. 1 en speel daarna spel nr. 2. De </a:t>
            </a:r>
            <a:r>
              <a:rPr lang="nl-NL" sz="2400" dirty="0" err="1">
                <a:solidFill>
                  <a:prstClr val="white"/>
                </a:solidFill>
                <a:latin typeface="Garamond" panose="02020404030301010803" pitchFamily="18" charset="0"/>
              </a:rPr>
              <a:t>URLs</a:t>
            </a:r>
            <a:r>
              <a:rPr lang="nl-NL" sz="2400" dirty="0">
                <a:solidFill>
                  <a:prstClr val="white"/>
                </a:solidFill>
                <a:latin typeface="Garamond" panose="02020404030301010803" pitchFamily="18" charset="0"/>
              </a:rPr>
              <a:t> staan ook in de notitiepagina bij deze dia.</a:t>
            </a:r>
          </a:p>
          <a:p>
            <a:endParaRPr lang="nl-NL" sz="2400" dirty="0">
              <a:solidFill>
                <a:prstClr val="white"/>
              </a:solidFill>
              <a:latin typeface="Garamond" panose="02020404030301010803" pitchFamily="18" charset="0"/>
            </a:endParaRPr>
          </a:p>
          <a:p>
            <a:r>
              <a:rPr lang="nl-NL" sz="2400" dirty="0">
                <a:solidFill>
                  <a:prstClr val="white"/>
                </a:solidFill>
                <a:latin typeface="Garamond" panose="02020404030301010803" pitchFamily="18" charset="0"/>
              </a:rPr>
              <a:t>Spel 1. Lees de instructies bij het spel en start, klik </a:t>
            </a:r>
            <a:r>
              <a:rPr lang="nl-NL" sz="2400" dirty="0">
                <a:solidFill>
                  <a:prstClr val="white"/>
                </a:solidFill>
                <a:latin typeface="Garamond" panose="02020404030301010803" pitchFamily="18" charset="0"/>
                <a:hlinkClick r:id="rId5"/>
              </a:rPr>
              <a:t>hier</a:t>
            </a:r>
            <a:r>
              <a:rPr lang="nl-NL" sz="2400" dirty="0">
                <a:solidFill>
                  <a:prstClr val="white"/>
                </a:solidFill>
                <a:latin typeface="Garamond" panose="02020404030301010803" pitchFamily="18" charset="0"/>
              </a:rPr>
              <a:t>.</a:t>
            </a:r>
          </a:p>
          <a:p>
            <a:r>
              <a:rPr lang="nl-NL" sz="2400" dirty="0">
                <a:solidFill>
                  <a:prstClr val="white"/>
                </a:solidFill>
                <a:latin typeface="Garamond" panose="02020404030301010803" pitchFamily="18" charset="0"/>
              </a:rPr>
              <a:t>Spel 2. Lees de instructies bij het spel en start, klik </a:t>
            </a:r>
            <a:r>
              <a:rPr lang="nl-NL" sz="2400" dirty="0">
                <a:solidFill>
                  <a:prstClr val="white"/>
                </a:solidFill>
                <a:latin typeface="Garamond" panose="02020404030301010803" pitchFamily="18" charset="0"/>
                <a:hlinkClick r:id="rId6"/>
              </a:rPr>
              <a:t>hier</a:t>
            </a:r>
            <a:r>
              <a:rPr lang="nl-NL" sz="2400" dirty="0">
                <a:solidFill>
                  <a:prstClr val="white"/>
                </a:solidFill>
                <a:latin typeface="Garamond" panose="02020404030301010803" pitchFamily="18" charset="0"/>
              </a:rPr>
              <a:t>.</a:t>
            </a:r>
          </a:p>
          <a:p>
            <a:endParaRPr lang="nl-NL" sz="2400" dirty="0">
              <a:solidFill>
                <a:prstClr val="black"/>
              </a:solidFill>
              <a:latin typeface="Agency FB" panose="020B0503020202020204" pitchFamily="34" charset="0"/>
            </a:endParaRPr>
          </a:p>
          <a:p>
            <a:endParaRPr lang="nl-NL" sz="2400" dirty="0">
              <a:solidFill>
                <a:prstClr val="white"/>
              </a:solidFill>
              <a:latin typeface="Garamond" panose="02020404030301010803" pitchFamily="18" charset="0"/>
            </a:endParaRPr>
          </a:p>
          <a:p>
            <a:endParaRPr lang="nl-NL" sz="2400" dirty="0">
              <a:solidFill>
                <a:prstClr val="white"/>
              </a:solidFill>
              <a:latin typeface="Garamond" panose="02020404030301010803" pitchFamily="18" charset="0"/>
            </a:endParaRPr>
          </a:p>
          <a:p>
            <a:endParaRPr lang="nl-NL" sz="2400" dirty="0">
              <a:solidFill>
                <a:prstClr val="white"/>
              </a:solidFill>
              <a:latin typeface="Garamond" panose="02020404030301010803" pitchFamily="18" charset="0"/>
            </a:endParaRPr>
          </a:p>
          <a:p>
            <a:r>
              <a:rPr lang="nl-NL" sz="2400" dirty="0">
                <a:solidFill>
                  <a:prstClr val="white"/>
                </a:solidFill>
                <a:latin typeface="Garamond" panose="02020404030301010803" pitchFamily="18" charset="0"/>
              </a:rPr>
              <a:t>Beschrijf in welk spel jij ‘bevredigend werk’ ervaren hebt </a:t>
            </a:r>
            <a:br>
              <a:rPr lang="nl-NL" sz="2400" dirty="0">
                <a:solidFill>
                  <a:prstClr val="white"/>
                </a:solidFill>
                <a:latin typeface="Garamond" panose="02020404030301010803" pitchFamily="18" charset="0"/>
              </a:rPr>
            </a:br>
            <a:r>
              <a:rPr lang="nl-NL" sz="2400" dirty="0">
                <a:solidFill>
                  <a:prstClr val="white"/>
                </a:solidFill>
                <a:latin typeface="Garamond" panose="02020404030301010803" pitchFamily="18" charset="0"/>
              </a:rPr>
              <a:t>en waardoor dat kwam. Bewaar je notities in je portfolio</a:t>
            </a:r>
            <a:br>
              <a:rPr lang="nl-NL" sz="2400" dirty="0">
                <a:solidFill>
                  <a:prstClr val="white"/>
                </a:solidFill>
                <a:latin typeface="Garamond" panose="02020404030301010803" pitchFamily="18" charset="0"/>
              </a:rPr>
            </a:br>
            <a:r>
              <a:rPr lang="nl-NL" sz="2400" dirty="0">
                <a:solidFill>
                  <a:prstClr val="white"/>
                </a:solidFill>
                <a:latin typeface="Garamond" panose="02020404030301010803" pitchFamily="18" charset="0"/>
              </a:rPr>
              <a:t>o.v.v. mission card nr.</a:t>
            </a:r>
            <a:endParaRPr lang="nl-NL" sz="2400" dirty="0">
              <a:solidFill>
                <a:prstClr val="black"/>
              </a:solidFill>
              <a:latin typeface="Agency FB" panose="020B0503020202020204" pitchFamily="34" charset="0"/>
            </a:endParaRPr>
          </a:p>
        </p:txBody>
      </p:sp>
      <p:pic>
        <p:nvPicPr>
          <p:cNvPr id="9" name="Afbeelding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63888" y="3933056"/>
            <a:ext cx="1891640" cy="1402040"/>
          </a:xfrm>
          <a:prstGeom prst="rect">
            <a:avLst/>
          </a:prstGeom>
        </p:spPr>
      </p:pic>
    </p:spTree>
    <p:extLst>
      <p:ext uri="{BB962C8B-B14F-4D97-AF65-F5344CB8AC3E}">
        <p14:creationId xmlns:p14="http://schemas.microsoft.com/office/powerpoint/2010/main" val="2713298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Aan de slag</a:t>
            </a:r>
          </a:p>
        </p:txBody>
      </p:sp>
      <p:sp>
        <p:nvSpPr>
          <p:cNvPr id="3" name="Tijdelijke aanduiding voor inhoud 2"/>
          <p:cNvSpPr>
            <a:spLocks noGrp="1"/>
          </p:cNvSpPr>
          <p:nvPr>
            <p:ph idx="1"/>
          </p:nvPr>
        </p:nvSpPr>
        <p:spPr/>
        <p:txBody>
          <a:bodyPr/>
          <a:lstStyle/>
          <a:p>
            <a:pPr marL="0" indent="0" algn="ctr">
              <a:buNone/>
            </a:pPr>
            <a:r>
              <a:rPr lang="nl-NL" dirty="0">
                <a:solidFill>
                  <a:schemeClr val="bg1"/>
                </a:solidFill>
                <a:latin typeface="Garamond" panose="02020404030301010803" pitchFamily="18" charset="0"/>
              </a:rPr>
              <a:t>Maar zeg nou zelf… Na 1x of 2x spelen, is dit spelletje geen uitdaging meer voor je. Er staat een nieuwe missie voor je klaar.</a:t>
            </a:r>
          </a:p>
          <a:p>
            <a:pPr marL="0" indent="0" algn="ctr">
              <a:buNone/>
            </a:pPr>
            <a:endParaRPr lang="nl-NL" dirty="0">
              <a:solidFill>
                <a:schemeClr val="bg1"/>
              </a:solidFill>
              <a:latin typeface="Garamond" panose="02020404030301010803" pitchFamily="18" charset="0"/>
            </a:endParaRPr>
          </a:p>
          <a:p>
            <a:pPr marL="0" indent="0" algn="ctr">
              <a:buNone/>
            </a:pPr>
            <a:r>
              <a:rPr lang="nl-NL" dirty="0">
                <a:solidFill>
                  <a:schemeClr val="bg1"/>
                </a:solidFill>
                <a:latin typeface="Garamond" panose="02020404030301010803" pitchFamily="18" charset="0"/>
              </a:rPr>
              <a:t>Klik op de Next button </a:t>
            </a:r>
          </a:p>
          <a:p>
            <a:pPr marL="0" indent="0" algn="ctr">
              <a:buNone/>
            </a:pPr>
            <a:r>
              <a:rPr lang="nl-NL" dirty="0">
                <a:solidFill>
                  <a:schemeClr val="bg1"/>
                </a:solidFill>
                <a:latin typeface="Garamond" panose="02020404030301010803" pitchFamily="18" charset="0"/>
              </a:rPr>
              <a:t>en ga </a:t>
            </a:r>
          </a:p>
          <a:p>
            <a:pPr marL="0" indent="0" algn="ctr">
              <a:buNone/>
            </a:pPr>
            <a:r>
              <a:rPr lang="nl-NL" dirty="0">
                <a:solidFill>
                  <a:schemeClr val="bg1"/>
                </a:solidFill>
                <a:latin typeface="Garamond" panose="02020404030301010803" pitchFamily="18" charset="0"/>
              </a:rPr>
              <a:t>REAL TIME naar je missie.</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1298527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724146" y="2492896"/>
            <a:ext cx="5848090" cy="2862322"/>
          </a:xfrm>
          <a:prstGeom prst="rect">
            <a:avLst/>
          </a:prstGeom>
        </p:spPr>
        <p:txBody>
          <a:bodyPr wrap="square">
            <a:spAutoFit/>
          </a:bodyPr>
          <a:lstStyle/>
          <a:p>
            <a:pPr algn="ctr"/>
            <a:r>
              <a:rPr lang="nl-NL" sz="3600" dirty="0">
                <a:solidFill>
                  <a:prstClr val="white"/>
                </a:solidFill>
                <a:latin typeface="Garamond" panose="02020404030301010803" pitchFamily="18" charset="0"/>
              </a:rPr>
              <a:t>Nel heeft een </a:t>
            </a:r>
            <a:r>
              <a:rPr lang="nl-NL" sz="3600" i="1" dirty="0">
                <a:solidFill>
                  <a:prstClr val="white"/>
                </a:solidFill>
                <a:latin typeface="Garamond" panose="02020404030301010803" pitchFamily="18" charset="0"/>
              </a:rPr>
              <a:t>verplichte</a:t>
            </a:r>
            <a:r>
              <a:rPr lang="nl-NL" sz="3600" dirty="0">
                <a:solidFill>
                  <a:prstClr val="white"/>
                </a:solidFill>
                <a:latin typeface="Garamond" panose="02020404030301010803" pitchFamily="18" charset="0"/>
              </a:rPr>
              <a:t> missie #</a:t>
            </a:r>
            <a:r>
              <a:rPr lang="nl-NL" sz="3600" dirty="0" err="1">
                <a:solidFill>
                  <a:prstClr val="white"/>
                </a:solidFill>
                <a:latin typeface="Garamond" panose="02020404030301010803" pitchFamily="18" charset="0"/>
              </a:rPr>
              <a:t>LevelUp</a:t>
            </a:r>
            <a:r>
              <a:rPr lang="nl-NL" sz="3600" dirty="0">
                <a:solidFill>
                  <a:prstClr val="white"/>
                </a:solidFill>
                <a:latin typeface="Garamond" panose="02020404030301010803" pitchFamily="18" charset="0"/>
              </a:rPr>
              <a:t> voor je klaar staan. Ga naar de bijbehorende mission card en speel de missie.</a:t>
            </a:r>
            <a:br>
              <a:rPr lang="nl-NL" sz="3600" dirty="0">
                <a:solidFill>
                  <a:prstClr val="white"/>
                </a:solidFill>
                <a:latin typeface="Garamond" panose="02020404030301010803" pitchFamily="18" charset="0"/>
              </a:rPr>
            </a:br>
            <a:r>
              <a:rPr lang="nl-NL" sz="3600" dirty="0">
                <a:solidFill>
                  <a:prstClr val="white"/>
                </a:solidFill>
                <a:latin typeface="Garamond" panose="02020404030301010803" pitchFamily="18" charset="0"/>
              </a:rPr>
              <a:t>Succes!</a:t>
            </a:r>
          </a:p>
        </p:txBody>
      </p:sp>
    </p:spTree>
    <p:extLst>
      <p:ext uri="{BB962C8B-B14F-4D97-AF65-F5344CB8AC3E}">
        <p14:creationId xmlns:p14="http://schemas.microsoft.com/office/powerpoint/2010/main" val="249121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1043608" y="620688"/>
            <a:ext cx="7524519" cy="720080"/>
          </a:xfrm>
          <a:solidFill>
            <a:schemeClr val="accent1"/>
          </a:solidFill>
        </p:spPr>
        <p:txBody>
          <a:bodyPr>
            <a:noAutofit/>
          </a:bodyPr>
          <a:lstStyle/>
          <a:p>
            <a:pPr algn="ctr"/>
            <a:r>
              <a:rPr lang="nl-NL" sz="2600" dirty="0">
                <a:latin typeface="a_Algerius" panose="04040705040802020702" pitchFamily="82" charset="-52"/>
              </a:rPr>
              <a:t>Level 3: </a:t>
            </a:r>
            <a:r>
              <a:rPr lang="nl-NL" sz="2600" dirty="0" err="1">
                <a:latin typeface="a_Algerius" panose="04040705040802020702" pitchFamily="82" charset="-52"/>
              </a:rPr>
              <a:t>good</a:t>
            </a:r>
            <a:r>
              <a:rPr lang="nl-NL" sz="2600" dirty="0">
                <a:latin typeface="a_Algerius" panose="04040705040802020702" pitchFamily="82" charset="-52"/>
              </a:rPr>
              <a:t> games, bad games</a:t>
            </a:r>
            <a:endParaRPr lang="nl-NL" sz="26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192558" y="1565790"/>
            <a:ext cx="5508295"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a:t>
            </a:r>
            <a:r>
              <a:rPr lang="nl-NL" sz="2400" dirty="0" err="1">
                <a:solidFill>
                  <a:prstClr val="white"/>
                </a:solidFill>
                <a:latin typeface="a_Algerius" panose="04040705040802020702" pitchFamily="82" charset="-52"/>
              </a:rPr>
              <a:t>LevelUpA</a:t>
            </a:r>
            <a:endParaRPr lang="nl-NL" sz="2400" b="1" dirty="0">
              <a:solidFill>
                <a:prstClr val="white"/>
              </a:solidFill>
              <a:latin typeface="a_Algerius" panose="04040705040802020702" pitchFamily="82" charset="-52"/>
            </a:endParaRPr>
          </a:p>
        </p:txBody>
      </p:sp>
      <p:sp>
        <p:nvSpPr>
          <p:cNvPr id="3" name="Rechthoek 2"/>
          <p:cNvSpPr/>
          <p:nvPr/>
        </p:nvSpPr>
        <p:spPr>
          <a:xfrm>
            <a:off x="323528" y="1997838"/>
            <a:ext cx="8640960" cy="4339650"/>
          </a:xfrm>
          <a:prstGeom prst="rect">
            <a:avLst/>
          </a:prstGeom>
        </p:spPr>
        <p:txBody>
          <a:bodyPr wrap="square">
            <a:spAutoFit/>
          </a:bodyPr>
          <a:lstStyle/>
          <a:p>
            <a:endParaRPr lang="nl-NL" sz="2800" dirty="0">
              <a:solidFill>
                <a:prstClr val="white"/>
              </a:solidFill>
              <a:latin typeface="Garamond" panose="02020404030301010803" pitchFamily="18" charset="0"/>
            </a:endParaRPr>
          </a:p>
          <a:p>
            <a:r>
              <a:rPr lang="nl-NL" sz="2800" dirty="0">
                <a:solidFill>
                  <a:prstClr val="white"/>
                </a:solidFill>
                <a:latin typeface="Garamond" panose="02020404030301010803" pitchFamily="18" charset="0"/>
              </a:rPr>
              <a:t>Een echte uitdaging is de vraag: hoe zou volgens jou het volgende level eruit zien, zodat je gemotiveerd blijft door te spelen? En het level erna?</a:t>
            </a:r>
          </a:p>
          <a:p>
            <a:r>
              <a:rPr lang="nl-NL" sz="2800" dirty="0">
                <a:solidFill>
                  <a:prstClr val="white"/>
                </a:solidFill>
                <a:latin typeface="Garamond" panose="02020404030301010803" pitchFamily="18" charset="0"/>
              </a:rPr>
              <a:t>Brainstorm voort op het spel Krab Vangt Vissen. Schets jouw idee voor de volgende 2 levels. Denk aan doel (en doelgroep), spelsoort (actie, avontuur, etc.), regels, terugkoppeling. Je bent vrij in de vorm waarin je je schets weergeeft (teken, klei, </a:t>
            </a:r>
            <a:r>
              <a:rPr lang="nl-NL" sz="2800" dirty="0" err="1">
                <a:solidFill>
                  <a:prstClr val="white"/>
                </a:solidFill>
                <a:latin typeface="Garamond" panose="02020404030301010803" pitchFamily="18" charset="0"/>
              </a:rPr>
              <a:t>photoshop</a:t>
            </a:r>
            <a:r>
              <a:rPr lang="nl-NL" sz="2800" dirty="0">
                <a:solidFill>
                  <a:prstClr val="white"/>
                </a:solidFill>
                <a:latin typeface="Garamond" panose="02020404030301010803" pitchFamily="18" charset="0"/>
              </a:rPr>
              <a:t>, etc.).</a:t>
            </a:r>
          </a:p>
          <a:p>
            <a:endParaRPr lang="nl-NL" sz="2400" dirty="0">
              <a:solidFill>
                <a:prstClr val="white"/>
              </a:solidFill>
              <a:latin typeface="Garamond" panose="02020404030301010803" pitchFamily="18" charset="0"/>
            </a:endParaRPr>
          </a:p>
        </p:txBody>
      </p:sp>
    </p:spTree>
    <p:extLst>
      <p:ext uri="{BB962C8B-B14F-4D97-AF65-F5344CB8AC3E}">
        <p14:creationId xmlns:p14="http://schemas.microsoft.com/office/powerpoint/2010/main" val="3198964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1043608" y="620688"/>
            <a:ext cx="7524519" cy="720080"/>
          </a:xfrm>
          <a:solidFill>
            <a:schemeClr val="accent1"/>
          </a:solidFill>
        </p:spPr>
        <p:txBody>
          <a:bodyPr>
            <a:noAutofit/>
          </a:bodyPr>
          <a:lstStyle/>
          <a:p>
            <a:pPr algn="ctr"/>
            <a:r>
              <a:rPr lang="nl-NL" sz="2600" dirty="0">
                <a:latin typeface="a_Algerius" panose="04040705040802020702" pitchFamily="82" charset="-52"/>
              </a:rPr>
              <a:t>Level 3: </a:t>
            </a:r>
            <a:r>
              <a:rPr lang="nl-NL" sz="2600" dirty="0" err="1">
                <a:latin typeface="a_Algerius" panose="04040705040802020702" pitchFamily="82" charset="-52"/>
              </a:rPr>
              <a:t>good</a:t>
            </a:r>
            <a:r>
              <a:rPr lang="nl-NL" sz="2600" dirty="0">
                <a:latin typeface="a_Algerius" panose="04040705040802020702" pitchFamily="82" charset="-52"/>
              </a:rPr>
              <a:t> games, bad games</a:t>
            </a:r>
            <a:endParaRPr lang="nl-NL" sz="26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192558" y="1565790"/>
            <a:ext cx="5508295"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a:t>
            </a:r>
            <a:r>
              <a:rPr lang="nl-NL" sz="2400" dirty="0" err="1">
                <a:solidFill>
                  <a:prstClr val="white"/>
                </a:solidFill>
                <a:latin typeface="a_Algerius" panose="04040705040802020702" pitchFamily="82" charset="-52"/>
              </a:rPr>
              <a:t>LevelUpB</a:t>
            </a:r>
            <a:endParaRPr lang="nl-NL" sz="2400" b="1" dirty="0">
              <a:solidFill>
                <a:prstClr val="white"/>
              </a:solidFill>
              <a:latin typeface="a_Algerius" panose="04040705040802020702" pitchFamily="82" charset="-52"/>
            </a:endParaRPr>
          </a:p>
        </p:txBody>
      </p:sp>
      <p:sp>
        <p:nvSpPr>
          <p:cNvPr id="3" name="Rechthoek 2"/>
          <p:cNvSpPr/>
          <p:nvPr/>
        </p:nvSpPr>
        <p:spPr>
          <a:xfrm>
            <a:off x="323528" y="1997838"/>
            <a:ext cx="8640960" cy="4278094"/>
          </a:xfrm>
          <a:prstGeom prst="rect">
            <a:avLst/>
          </a:prstGeom>
        </p:spPr>
        <p:txBody>
          <a:bodyPr wrap="square">
            <a:spAutoFit/>
          </a:bodyPr>
          <a:lstStyle/>
          <a:p>
            <a:endParaRPr lang="nl-NL" sz="2800" dirty="0">
              <a:solidFill>
                <a:prstClr val="white"/>
              </a:solidFill>
              <a:latin typeface="Garamond" panose="02020404030301010803" pitchFamily="18" charset="0"/>
            </a:endParaRPr>
          </a:p>
          <a:p>
            <a:r>
              <a:rPr lang="nl-NL" sz="2800" dirty="0">
                <a:solidFill>
                  <a:prstClr val="white"/>
                </a:solidFill>
                <a:latin typeface="Garamond" panose="02020404030301010803" pitchFamily="18" charset="0"/>
              </a:rPr>
              <a:t>Deel je brainstorm en schets met tenminste 2 andere </a:t>
            </a:r>
            <a:r>
              <a:rPr lang="nl-NL" sz="2800" dirty="0" err="1">
                <a:solidFill>
                  <a:prstClr val="white"/>
                </a:solidFill>
                <a:latin typeface="Garamond" panose="02020404030301010803" pitchFamily="18" charset="0"/>
              </a:rPr>
              <a:t>Digispelers</a:t>
            </a:r>
            <a:r>
              <a:rPr lang="nl-NL" sz="2800" dirty="0">
                <a:solidFill>
                  <a:prstClr val="white"/>
                </a:solidFill>
                <a:latin typeface="Garamond" panose="02020404030301010803" pitchFamily="18" charset="0"/>
              </a:rPr>
              <a:t> via de community. Vraag ze gerichte feedback ter verbetering van je ideeën en verwerk dit in je concept. </a:t>
            </a:r>
          </a:p>
          <a:p>
            <a:endParaRPr lang="nl-NL" sz="2800" dirty="0">
              <a:solidFill>
                <a:prstClr val="white"/>
              </a:solidFill>
              <a:latin typeface="Garamond" panose="02020404030301010803" pitchFamily="18" charset="0"/>
            </a:endParaRPr>
          </a:p>
          <a:p>
            <a:r>
              <a:rPr lang="nl-NL" sz="2800" dirty="0">
                <a:solidFill>
                  <a:prstClr val="white"/>
                </a:solidFill>
                <a:latin typeface="Garamond" panose="02020404030301010803" pitchFamily="18" charset="0"/>
              </a:rPr>
              <a:t>Bewaar alles in je portfolio: je schetsen, de (gegeven en</a:t>
            </a:r>
            <a:br>
              <a:rPr lang="nl-NL" sz="2800" dirty="0">
                <a:solidFill>
                  <a:prstClr val="white"/>
                </a:solidFill>
                <a:latin typeface="Garamond" panose="02020404030301010803" pitchFamily="18" charset="0"/>
              </a:rPr>
            </a:br>
            <a:r>
              <a:rPr lang="nl-NL" sz="2800" dirty="0">
                <a:solidFill>
                  <a:prstClr val="white"/>
                </a:solidFill>
                <a:latin typeface="Garamond" panose="02020404030301010803" pitchFamily="18" charset="0"/>
              </a:rPr>
              <a:t>ontvangen) feedback, de nieuwe schetsen. Voeg een korte </a:t>
            </a:r>
            <a:br>
              <a:rPr lang="nl-NL" sz="2800" dirty="0">
                <a:solidFill>
                  <a:prstClr val="white"/>
                </a:solidFill>
                <a:latin typeface="Garamond" panose="02020404030301010803" pitchFamily="18" charset="0"/>
              </a:rPr>
            </a:br>
            <a:r>
              <a:rPr lang="nl-NL" sz="2800" dirty="0">
                <a:solidFill>
                  <a:prstClr val="white"/>
                </a:solidFill>
                <a:latin typeface="Garamond" panose="02020404030301010803" pitchFamily="18" charset="0"/>
              </a:rPr>
              <a:t>leeswijzer c.q. toelichting bij. Vermeld de mission card.</a:t>
            </a:r>
            <a:br>
              <a:rPr lang="nl-NL" sz="2400" dirty="0">
                <a:solidFill>
                  <a:prstClr val="white"/>
                </a:solidFill>
                <a:latin typeface="Garamond" panose="02020404030301010803" pitchFamily="18" charset="0"/>
              </a:rPr>
            </a:br>
            <a:endParaRPr lang="nl-NL" sz="2400" dirty="0">
              <a:solidFill>
                <a:prstClr val="white"/>
              </a:solidFill>
              <a:latin typeface="Garamond" panose="02020404030301010803" pitchFamily="18" charset="0"/>
            </a:endParaRPr>
          </a:p>
          <a:p>
            <a:endParaRPr lang="nl-NL" sz="2400" dirty="0">
              <a:solidFill>
                <a:prstClr val="white"/>
              </a:solidFill>
              <a:latin typeface="Garamond" panose="02020404030301010803" pitchFamily="18" charset="0"/>
            </a:endParaRPr>
          </a:p>
        </p:txBody>
      </p:sp>
    </p:spTree>
    <p:extLst>
      <p:ext uri="{BB962C8B-B14F-4D97-AF65-F5344CB8AC3E}">
        <p14:creationId xmlns:p14="http://schemas.microsoft.com/office/powerpoint/2010/main" val="158845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Spelconcept</a:t>
            </a:r>
          </a:p>
        </p:txBody>
      </p:sp>
      <p:sp>
        <p:nvSpPr>
          <p:cNvPr id="3" name="Tijdelijke aanduiding voor inhoud 2"/>
          <p:cNvSpPr>
            <a:spLocks noGrp="1"/>
          </p:cNvSpPr>
          <p:nvPr>
            <p:ph idx="1"/>
          </p:nvPr>
        </p:nvSpPr>
        <p:spPr>
          <a:xfrm>
            <a:off x="457200" y="1268760"/>
            <a:ext cx="8291264" cy="5472608"/>
          </a:xfrm>
        </p:spPr>
        <p:txBody>
          <a:bodyPr>
            <a:noAutofit/>
          </a:bodyPr>
          <a:lstStyle/>
          <a:p>
            <a:pPr marL="0" indent="0">
              <a:buNone/>
            </a:pPr>
            <a:endParaRPr lang="nl-NL" sz="2800" dirty="0">
              <a:solidFill>
                <a:schemeClr val="bg1"/>
              </a:solidFill>
              <a:latin typeface="Garamond" panose="02020404030301010803" pitchFamily="18" charset="0"/>
            </a:endParaRPr>
          </a:p>
          <a:p>
            <a:pPr marL="0" indent="0">
              <a:buNone/>
            </a:pPr>
            <a:r>
              <a:rPr lang="nl-NL" sz="2800" dirty="0">
                <a:solidFill>
                  <a:schemeClr val="bg1"/>
                </a:solidFill>
                <a:latin typeface="Garamond" panose="02020404030301010803" pitchFamily="18" charset="0"/>
              </a:rPr>
              <a:t>Je bent als een echte game DESIGNER aan de slag geweest. Besef je dat? Denk maar eens terug aan wat je gedaan hebt. </a:t>
            </a:r>
          </a:p>
          <a:p>
            <a:pPr marL="0" indent="0">
              <a:buNone/>
            </a:pPr>
            <a:endParaRPr lang="nl-NL" sz="2800" dirty="0">
              <a:solidFill>
                <a:schemeClr val="bg1"/>
              </a:solidFill>
              <a:latin typeface="Garamond" panose="02020404030301010803" pitchFamily="18" charset="0"/>
            </a:endParaRPr>
          </a:p>
          <a:p>
            <a:pPr marL="0" indent="0">
              <a:buNone/>
            </a:pPr>
            <a:r>
              <a:rPr lang="nl-NL" sz="2800" dirty="0">
                <a:solidFill>
                  <a:schemeClr val="bg1"/>
                </a:solidFill>
                <a:latin typeface="Garamond" panose="02020404030301010803" pitchFamily="18" charset="0"/>
              </a:rPr>
              <a:t>Je hebt een idee bedacht voor 2 levels, die leuk uitdagend voor je spelers (doelgroep) zijn. </a:t>
            </a:r>
          </a:p>
          <a:p>
            <a:pPr marL="0" indent="0">
              <a:buNone/>
            </a:pPr>
            <a:endParaRPr lang="nl-NL" sz="2800" dirty="0">
              <a:solidFill>
                <a:schemeClr val="bg1"/>
              </a:solidFill>
              <a:latin typeface="Garamond" panose="02020404030301010803" pitchFamily="18" charset="0"/>
            </a:endParaRPr>
          </a:p>
          <a:p>
            <a:pPr marL="0" indent="0">
              <a:buNone/>
            </a:pPr>
            <a:r>
              <a:rPr lang="nl-NL" sz="2800" dirty="0">
                <a:solidFill>
                  <a:schemeClr val="bg1"/>
                </a:solidFill>
                <a:latin typeface="Garamond" panose="02020404030301010803" pitchFamily="18" charset="0"/>
              </a:rPr>
              <a:t>Misschien heb je er leuke beloningen aan toegevoegd, bijvoorbeeld extra levens, een goed gepantserde krab (</a:t>
            </a:r>
            <a:r>
              <a:rPr lang="nl-NL" sz="2800" dirty="0" err="1">
                <a:solidFill>
                  <a:schemeClr val="bg1"/>
                </a:solidFill>
                <a:latin typeface="Garamond" panose="02020404030301010803" pitchFamily="18" charset="0"/>
              </a:rPr>
              <a:t>armor</a:t>
            </a:r>
            <a:r>
              <a:rPr lang="nl-NL" sz="2800" dirty="0">
                <a:solidFill>
                  <a:schemeClr val="bg1"/>
                </a:solidFill>
                <a:latin typeface="Garamond" panose="02020404030301010803" pitchFamily="18" charset="0"/>
              </a:rPr>
              <a:t>).. </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982492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Spelconcept</a:t>
            </a:r>
          </a:p>
        </p:txBody>
      </p:sp>
      <p:sp>
        <p:nvSpPr>
          <p:cNvPr id="3" name="Tijdelijke aanduiding voor inhoud 2"/>
          <p:cNvSpPr>
            <a:spLocks noGrp="1"/>
          </p:cNvSpPr>
          <p:nvPr>
            <p:ph idx="1"/>
          </p:nvPr>
        </p:nvSpPr>
        <p:spPr>
          <a:xfrm>
            <a:off x="457200" y="1268760"/>
            <a:ext cx="8291264" cy="5472608"/>
          </a:xfrm>
        </p:spPr>
        <p:txBody>
          <a:bodyPr>
            <a:noAutofit/>
          </a:bodyPr>
          <a:lstStyle/>
          <a:p>
            <a:pPr marL="0" indent="0">
              <a:buNone/>
            </a:pPr>
            <a:endParaRPr lang="nl-NL" sz="2800" dirty="0">
              <a:solidFill>
                <a:schemeClr val="bg1"/>
              </a:solidFill>
              <a:latin typeface="Garamond" panose="02020404030301010803" pitchFamily="18" charset="0"/>
            </a:endParaRPr>
          </a:p>
          <a:p>
            <a:pPr marL="0" indent="0">
              <a:buNone/>
            </a:pPr>
            <a:r>
              <a:rPr lang="nl-NL" sz="2800" dirty="0">
                <a:solidFill>
                  <a:schemeClr val="bg1"/>
                </a:solidFill>
                <a:latin typeface="Garamond" panose="02020404030301010803" pitchFamily="18" charset="0"/>
              </a:rPr>
              <a:t>Of een andere vorm van terugkoppeling zoals een geluidje, een EUREKA uitroep of tekst, e.d. </a:t>
            </a:r>
          </a:p>
          <a:p>
            <a:pPr marL="0" indent="0">
              <a:buNone/>
            </a:pPr>
            <a:r>
              <a:rPr lang="nl-NL" sz="2800" dirty="0">
                <a:solidFill>
                  <a:schemeClr val="bg1"/>
                </a:solidFill>
                <a:latin typeface="Garamond" panose="02020404030301010803" pitchFamily="18" charset="0"/>
              </a:rPr>
              <a:t>En ben je zelf liefhebber van actiegames? Dan heb je vast haaien weg geschoten, die het lekkere visje van </a:t>
            </a:r>
            <a:br>
              <a:rPr lang="nl-NL" sz="2800" dirty="0">
                <a:solidFill>
                  <a:schemeClr val="bg1"/>
                </a:solidFill>
                <a:latin typeface="Garamond" panose="02020404030301010803" pitchFamily="18" charset="0"/>
              </a:rPr>
            </a:br>
            <a:r>
              <a:rPr lang="nl-NL" sz="2800" dirty="0">
                <a:solidFill>
                  <a:schemeClr val="bg1"/>
                </a:solidFill>
                <a:latin typeface="Garamond" panose="02020404030301010803" pitchFamily="18" charset="0"/>
              </a:rPr>
              <a:t>de krab wilden opeten. </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2814583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Spelconcept</a:t>
            </a:r>
          </a:p>
        </p:txBody>
      </p:sp>
      <p:sp>
        <p:nvSpPr>
          <p:cNvPr id="3" name="Tijdelijke aanduiding voor inhoud 2"/>
          <p:cNvSpPr>
            <a:spLocks noGrp="1"/>
          </p:cNvSpPr>
          <p:nvPr>
            <p:ph idx="1"/>
          </p:nvPr>
        </p:nvSpPr>
        <p:spPr>
          <a:xfrm>
            <a:off x="457200" y="1412776"/>
            <a:ext cx="8291264" cy="5328592"/>
          </a:xfrm>
        </p:spPr>
        <p:txBody>
          <a:bodyPr>
            <a:noAutofit/>
          </a:bodyPr>
          <a:lstStyle/>
          <a:p>
            <a:pPr marL="0" indent="0">
              <a:buNone/>
            </a:pPr>
            <a:r>
              <a:rPr lang="nl-NL" sz="2800" dirty="0">
                <a:solidFill>
                  <a:schemeClr val="bg1"/>
                </a:solidFill>
                <a:latin typeface="Garamond" panose="02020404030301010803" pitchFamily="18" charset="0"/>
              </a:rPr>
              <a:t>Kortom, je bent aan de slag geweest met: een duidelijk doel, duidelijke regels (die een reële kans bieden om het doel te halen) en een vorm van feedback in een aantrekkelijk spel. </a:t>
            </a:r>
          </a:p>
          <a:p>
            <a:pPr marL="0" indent="0">
              <a:buNone/>
            </a:pPr>
            <a:endParaRPr lang="nl-NL" sz="2800" dirty="0">
              <a:solidFill>
                <a:schemeClr val="bg1"/>
              </a:solidFill>
              <a:latin typeface="Garamond" panose="02020404030301010803" pitchFamily="18" charset="0"/>
            </a:endParaRPr>
          </a:p>
          <a:p>
            <a:pPr marL="0" indent="0">
              <a:buNone/>
            </a:pPr>
            <a:r>
              <a:rPr lang="nl-NL" sz="2800" dirty="0">
                <a:solidFill>
                  <a:schemeClr val="bg1"/>
                </a:solidFill>
                <a:latin typeface="Garamond" panose="02020404030301010803" pitchFamily="18" charset="0"/>
              </a:rPr>
              <a:t>Jij hebt dus begrepen wat bij een speler zorgt voor gameflow. En je hebt je eerste SPELCONCEPT gemaakt. </a:t>
            </a:r>
          </a:p>
          <a:p>
            <a:pPr marL="0" indent="0">
              <a:buNone/>
            </a:pPr>
            <a:r>
              <a:rPr lang="nl-NL" sz="2800" dirty="0">
                <a:solidFill>
                  <a:schemeClr val="bg1"/>
                </a:solidFill>
                <a:latin typeface="Garamond" panose="02020404030301010803" pitchFamily="18" charset="0"/>
              </a:rPr>
              <a:t>Net zoals game designers dat doen. Goed gedaan!</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2807848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9511" y="260648"/>
            <a:ext cx="8229600" cy="1143000"/>
          </a:xfrm>
        </p:spPr>
        <p:txBody>
          <a:bodyPr>
            <a:noAutofit/>
          </a:bodyPr>
          <a:lstStyle/>
          <a:p>
            <a:r>
              <a:rPr lang="nl-NL" b="1" dirty="0">
                <a:solidFill>
                  <a:schemeClr val="bg1"/>
                </a:solidFill>
                <a:latin typeface="Agency FB" panose="020B0503020202020204" pitchFamily="34" charset="0"/>
              </a:rPr>
              <a:t>Level 3: </a:t>
            </a:r>
            <a:r>
              <a:rPr lang="nl-NL" b="1" dirty="0" err="1">
                <a:solidFill>
                  <a:schemeClr val="bg1"/>
                </a:solidFill>
                <a:latin typeface="Agency FB" panose="020B0503020202020204" pitchFamily="34" charset="0"/>
              </a:rPr>
              <a:t>Good</a:t>
            </a:r>
            <a:r>
              <a:rPr lang="nl-NL" b="1" dirty="0">
                <a:solidFill>
                  <a:schemeClr val="bg1"/>
                </a:solidFill>
                <a:latin typeface="Agency FB" panose="020B0503020202020204" pitchFamily="34" charset="0"/>
              </a:rPr>
              <a:t> games, Bad Games</a:t>
            </a:r>
            <a:br>
              <a:rPr lang="nl-NL" b="1" dirty="0">
                <a:solidFill>
                  <a:schemeClr val="bg1"/>
                </a:solidFill>
                <a:latin typeface="Agency FB" panose="020B0503020202020204" pitchFamily="34" charset="0"/>
              </a:rPr>
            </a:br>
            <a:r>
              <a:rPr lang="nl-NL" sz="2000" dirty="0">
                <a:solidFill>
                  <a:schemeClr val="bg1"/>
                </a:solidFill>
                <a:latin typeface="Agency FB" panose="020B0503020202020204" pitchFamily="34" charset="0"/>
              </a:rPr>
              <a:t>Vergeet niet de diavoorstelling te starten, anders werken de linkjes niet.</a:t>
            </a:r>
            <a:endParaRPr lang="nl-NL" sz="2400" dirty="0">
              <a:solidFill>
                <a:schemeClr val="bg1"/>
              </a:solidFill>
              <a:latin typeface="Agency FB" panose="020B0503020202020204" pitchFamily="34" charset="0"/>
            </a:endParaRPr>
          </a:p>
        </p:txBody>
      </p:sp>
      <p:sp>
        <p:nvSpPr>
          <p:cNvPr id="3" name="Tijdelijke aanduiding voor inhoud 2"/>
          <p:cNvSpPr>
            <a:spLocks noGrp="1"/>
          </p:cNvSpPr>
          <p:nvPr>
            <p:ph idx="1"/>
          </p:nvPr>
        </p:nvSpPr>
        <p:spPr>
          <a:xfrm>
            <a:off x="457200" y="1628800"/>
            <a:ext cx="8363272" cy="4497363"/>
          </a:xfrm>
        </p:spPr>
        <p:txBody>
          <a:bodyPr>
            <a:normAutofit/>
          </a:bodyPr>
          <a:lstStyle/>
          <a:p>
            <a:pPr marL="0" indent="0">
              <a:buNone/>
            </a:pPr>
            <a:r>
              <a:rPr lang="nl-NL" sz="2600" dirty="0">
                <a:solidFill>
                  <a:schemeClr val="bg1"/>
                </a:solidFill>
                <a:latin typeface="Garamond" panose="02020404030301010803" pitchFamily="18" charset="0"/>
              </a:rPr>
              <a:t>In dit level kom je meer te weten over wat een game ‘goed’ maakt. </a:t>
            </a:r>
          </a:p>
          <a:p>
            <a:pPr marL="0" indent="0">
              <a:buNone/>
            </a:pPr>
            <a:endParaRPr lang="nl-NL" sz="2600" dirty="0">
              <a:solidFill>
                <a:schemeClr val="bg1"/>
              </a:solidFill>
              <a:latin typeface="Garamond" panose="02020404030301010803" pitchFamily="18" charset="0"/>
            </a:endParaRPr>
          </a:p>
          <a:p>
            <a:r>
              <a:rPr lang="nl-NL" sz="2600" dirty="0">
                <a:solidFill>
                  <a:schemeClr val="bg1"/>
                </a:solidFill>
                <a:latin typeface="Garamond" panose="02020404030301010803" pitchFamily="18" charset="0"/>
              </a:rPr>
              <a:t>Je verdiept je in hoe games je het gevoel kunnen geven van bevredigend werk;</a:t>
            </a:r>
          </a:p>
          <a:p>
            <a:r>
              <a:rPr lang="nl-NL" sz="2600" dirty="0">
                <a:solidFill>
                  <a:schemeClr val="bg1"/>
                </a:solidFill>
                <a:latin typeface="Garamond" panose="02020404030301010803" pitchFamily="18" charset="0"/>
              </a:rPr>
              <a:t>Je gaat zelf aan de slag met doelen en stappen en maakt een spelconcept en storyboard;</a:t>
            </a:r>
          </a:p>
          <a:p>
            <a:r>
              <a:rPr lang="nl-NL" sz="2600" dirty="0">
                <a:solidFill>
                  <a:schemeClr val="bg1"/>
                </a:solidFill>
                <a:latin typeface="Garamond" panose="02020404030301010803" pitchFamily="18" charset="0"/>
              </a:rPr>
              <a:t>Je maakt kennis met de programmeeromgeving van Scratch;</a:t>
            </a:r>
          </a:p>
          <a:p>
            <a:r>
              <a:rPr lang="nl-NL" sz="2600" dirty="0">
                <a:solidFill>
                  <a:schemeClr val="bg1"/>
                </a:solidFill>
                <a:latin typeface="Garamond" panose="02020404030301010803" pitchFamily="18" charset="0"/>
              </a:rPr>
              <a:t>Tussendoor staan missies voor je klaar.</a:t>
            </a:r>
            <a:endParaRPr lang="nl-NL" sz="2400" dirty="0">
              <a:solidFill>
                <a:schemeClr val="bg1"/>
              </a:solidFill>
              <a:latin typeface="Garamond" panose="02020404030301010803" pitchFamily="18" charset="0"/>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4006203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Storyboard</a:t>
            </a:r>
          </a:p>
        </p:txBody>
      </p:sp>
      <p:sp>
        <p:nvSpPr>
          <p:cNvPr id="3" name="Tijdelijke aanduiding voor inhoud 2"/>
          <p:cNvSpPr>
            <a:spLocks noGrp="1"/>
          </p:cNvSpPr>
          <p:nvPr>
            <p:ph idx="1"/>
          </p:nvPr>
        </p:nvSpPr>
        <p:spPr>
          <a:xfrm>
            <a:off x="457200" y="1268760"/>
            <a:ext cx="8291264" cy="5472608"/>
          </a:xfrm>
        </p:spPr>
        <p:txBody>
          <a:bodyPr>
            <a:normAutofit/>
          </a:bodyPr>
          <a:lstStyle/>
          <a:p>
            <a:pPr marL="0" indent="0">
              <a:buNone/>
            </a:pPr>
            <a:endParaRPr lang="nl-NL" sz="2800" dirty="0">
              <a:solidFill>
                <a:schemeClr val="bg1"/>
              </a:solidFill>
              <a:latin typeface="Garamond" panose="02020404030301010803" pitchFamily="18" charset="0"/>
            </a:endParaRPr>
          </a:p>
          <a:p>
            <a:pPr marL="0" indent="0">
              <a:buNone/>
            </a:pPr>
            <a:r>
              <a:rPr lang="nl-NL" sz="2800" dirty="0">
                <a:solidFill>
                  <a:schemeClr val="bg1"/>
                </a:solidFill>
                <a:latin typeface="Garamond" panose="02020404030301010803" pitchFamily="18" charset="0"/>
              </a:rPr>
              <a:t>Maar je hebt NOG MEER gedaan. Je hebt je idee zoveel mogelijk visueel uitgewerkt in schetsen. En daarbij geprobeerd anderen een zo goed mogelijk beeld van je spelverloop te geven. </a:t>
            </a:r>
          </a:p>
          <a:p>
            <a:pPr marL="0" indent="0">
              <a:buNone/>
            </a:pPr>
            <a:endParaRPr lang="nl-NL" sz="2800" dirty="0">
              <a:solidFill>
                <a:schemeClr val="bg1"/>
              </a:solidFill>
              <a:latin typeface="Garamond" panose="02020404030301010803" pitchFamily="18" charset="0"/>
            </a:endParaRPr>
          </a:p>
          <a:p>
            <a:pPr marL="0" indent="0">
              <a:buNone/>
            </a:pPr>
            <a:r>
              <a:rPr lang="nl-NL" sz="2800" dirty="0">
                <a:solidFill>
                  <a:schemeClr val="bg1"/>
                </a:solidFill>
                <a:latin typeface="Garamond" panose="02020404030301010803" pitchFamily="18" charset="0"/>
              </a:rPr>
              <a:t>Met beelden kun je sneller iets duidelijk maken dan met een woord weergave alleen. Je ziet het verloop met beelden gewoon beter voor je. </a:t>
            </a:r>
          </a:p>
          <a:p>
            <a:pPr marL="0" indent="0">
              <a:buNone/>
            </a:pPr>
            <a:r>
              <a:rPr lang="nl-NL" sz="2800" dirty="0">
                <a:solidFill>
                  <a:schemeClr val="bg1"/>
                </a:solidFill>
                <a:latin typeface="Garamond" panose="02020404030301010803" pitchFamily="18" charset="0"/>
              </a:rPr>
              <a:t>Lijkt je schets op een stripverhaal? Dat kan kloppen. We noemen zo’n reeks aan beelden een STORYBOARD. </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2323136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Storyboard</a:t>
            </a:r>
          </a:p>
        </p:txBody>
      </p:sp>
      <p:sp>
        <p:nvSpPr>
          <p:cNvPr id="3" name="Tijdelijke aanduiding voor inhoud 2"/>
          <p:cNvSpPr>
            <a:spLocks noGrp="1"/>
          </p:cNvSpPr>
          <p:nvPr>
            <p:ph idx="1"/>
          </p:nvPr>
        </p:nvSpPr>
        <p:spPr>
          <a:xfrm>
            <a:off x="457200" y="1268760"/>
            <a:ext cx="8291264" cy="5472608"/>
          </a:xfrm>
        </p:spPr>
        <p:txBody>
          <a:bodyPr>
            <a:normAutofit/>
          </a:bodyPr>
          <a:lstStyle/>
          <a:p>
            <a:pPr marL="0" indent="0">
              <a:buNone/>
            </a:pPr>
            <a:endParaRPr lang="nl-NL" sz="2800" dirty="0">
              <a:solidFill>
                <a:schemeClr val="bg1"/>
              </a:solidFill>
              <a:latin typeface="Garamond" panose="02020404030301010803" pitchFamily="18" charset="0"/>
            </a:endParaRPr>
          </a:p>
          <a:p>
            <a:pPr marL="0" indent="0">
              <a:buNone/>
            </a:pPr>
            <a:r>
              <a:rPr lang="nl-NL" sz="2800" dirty="0">
                <a:solidFill>
                  <a:schemeClr val="bg1"/>
                </a:solidFill>
                <a:latin typeface="Garamond" panose="02020404030301010803" pitchFamily="18" charset="0"/>
              </a:rPr>
              <a:t>Wees gerust, je hoeft geen volleerd tekenaar te zijn om een goede storyboard te kunnen maken. Schetsen in welke vorm dan ook zijn goed, zolang ze duidelijk zijn. Zo zijn de kinderlijke ‘harkpoppetjes’ prima te herkennen als ‘mensen’. </a:t>
            </a:r>
          </a:p>
          <a:p>
            <a:pPr marL="0" indent="0">
              <a:buNone/>
            </a:pPr>
            <a:endParaRPr lang="nl-NL" sz="2800" dirty="0">
              <a:solidFill>
                <a:schemeClr val="bg1"/>
              </a:solidFill>
              <a:latin typeface="Garamond" panose="02020404030301010803" pitchFamily="18" charset="0"/>
            </a:endParaRPr>
          </a:p>
          <a:p>
            <a:pPr marL="0" indent="0">
              <a:buNone/>
            </a:pPr>
            <a:r>
              <a:rPr lang="nl-NL" sz="2800" dirty="0">
                <a:solidFill>
                  <a:schemeClr val="bg1"/>
                </a:solidFill>
                <a:latin typeface="Garamond" panose="02020404030301010803" pitchFamily="18" charset="0"/>
              </a:rPr>
              <a:t>Houd in elk geval voor ogen dat ‘een vreemde’ het moet kunnen begrijpen. </a:t>
            </a:r>
          </a:p>
          <a:p>
            <a:pPr marL="0" indent="0">
              <a:buNone/>
            </a:pPr>
            <a:r>
              <a:rPr lang="nl-NL" sz="2800" dirty="0">
                <a:solidFill>
                  <a:schemeClr val="bg1"/>
                </a:solidFill>
                <a:latin typeface="Garamond" panose="02020404030301010803" pitchFamily="18" charset="0"/>
              </a:rPr>
              <a:t>Je kunt je storyboard verduidelijken door nummers, pijlen en korte beschrijvingen te gebruiken. </a:t>
            </a:r>
          </a:p>
          <a:p>
            <a:pPr marL="0" indent="0">
              <a:buNone/>
            </a:pPr>
            <a:r>
              <a:rPr lang="nl-NL" sz="2800" dirty="0">
                <a:solidFill>
                  <a:schemeClr val="bg1"/>
                </a:solidFill>
                <a:latin typeface="Garamond" panose="02020404030301010803" pitchFamily="18" charset="0"/>
              </a:rPr>
              <a:t>Maar maak er geen leesboek van!</a:t>
            </a:r>
            <a:endParaRPr lang="nl-NL" sz="2800" dirty="0">
              <a:latin typeface="Garamond" panose="02020404030301010803" pitchFamily="18"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516158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Aan de slag</a:t>
            </a:r>
          </a:p>
        </p:txBody>
      </p:sp>
      <p:sp>
        <p:nvSpPr>
          <p:cNvPr id="3" name="Tijdelijke aanduiding voor inhoud 2"/>
          <p:cNvSpPr>
            <a:spLocks noGrp="1"/>
          </p:cNvSpPr>
          <p:nvPr>
            <p:ph idx="1"/>
          </p:nvPr>
        </p:nvSpPr>
        <p:spPr/>
        <p:txBody>
          <a:bodyPr/>
          <a:lstStyle/>
          <a:p>
            <a:pPr marL="0" indent="0" algn="ctr">
              <a:buNone/>
            </a:pPr>
            <a:endParaRPr lang="nl-NL" dirty="0">
              <a:solidFill>
                <a:schemeClr val="bg1"/>
              </a:solidFill>
              <a:latin typeface="Garamond" panose="02020404030301010803" pitchFamily="18" charset="0"/>
            </a:endParaRPr>
          </a:p>
          <a:p>
            <a:pPr marL="0" indent="0" algn="ctr">
              <a:buNone/>
            </a:pPr>
            <a:r>
              <a:rPr lang="nl-NL" dirty="0">
                <a:solidFill>
                  <a:schemeClr val="bg1"/>
                </a:solidFill>
                <a:latin typeface="Garamond" panose="02020404030301010803" pitchFamily="18" charset="0"/>
              </a:rPr>
              <a:t>Klik op de Next button </a:t>
            </a:r>
          </a:p>
          <a:p>
            <a:pPr marL="0" indent="0" algn="ctr">
              <a:buNone/>
            </a:pPr>
            <a:endParaRPr lang="nl-NL" dirty="0">
              <a:solidFill>
                <a:schemeClr val="bg1"/>
              </a:solidFill>
              <a:latin typeface="Garamond" panose="02020404030301010803" pitchFamily="18" charset="0"/>
            </a:endParaRPr>
          </a:p>
          <a:p>
            <a:pPr marL="0" indent="0" algn="ctr">
              <a:buNone/>
            </a:pPr>
            <a:r>
              <a:rPr lang="nl-NL" dirty="0">
                <a:solidFill>
                  <a:schemeClr val="bg1"/>
                </a:solidFill>
                <a:latin typeface="Garamond" panose="02020404030301010803" pitchFamily="18" charset="0"/>
              </a:rPr>
              <a:t>en ga </a:t>
            </a:r>
          </a:p>
          <a:p>
            <a:pPr marL="0" indent="0" algn="ctr">
              <a:buNone/>
            </a:pPr>
            <a:endParaRPr lang="nl-NL" dirty="0">
              <a:solidFill>
                <a:schemeClr val="bg1"/>
              </a:solidFill>
              <a:latin typeface="Garamond" panose="02020404030301010803" pitchFamily="18" charset="0"/>
            </a:endParaRPr>
          </a:p>
          <a:p>
            <a:pPr marL="0" indent="0" algn="ctr">
              <a:buNone/>
            </a:pPr>
            <a:r>
              <a:rPr lang="nl-NL" dirty="0">
                <a:solidFill>
                  <a:schemeClr val="bg1"/>
                </a:solidFill>
                <a:latin typeface="Garamond" panose="02020404030301010803" pitchFamily="18" charset="0"/>
              </a:rPr>
              <a:t>REAL TIME naar je missie.</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3687743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695613" y="2924944"/>
            <a:ext cx="5848090" cy="2862322"/>
          </a:xfrm>
          <a:prstGeom prst="rect">
            <a:avLst/>
          </a:prstGeom>
        </p:spPr>
        <p:txBody>
          <a:bodyPr wrap="square">
            <a:spAutoFit/>
          </a:bodyPr>
          <a:lstStyle/>
          <a:p>
            <a:pPr algn="ctr"/>
            <a:r>
              <a:rPr lang="nl-NL" sz="3600" dirty="0">
                <a:solidFill>
                  <a:prstClr val="white"/>
                </a:solidFill>
                <a:latin typeface="Garamond" panose="02020404030301010803" pitchFamily="18" charset="0"/>
              </a:rPr>
              <a:t>Nel heeft missie #8 voor je klaar staan. Ga naar de bijbehorende mission card en speel de missie.</a:t>
            </a:r>
            <a:br>
              <a:rPr lang="nl-NL" sz="3600" dirty="0">
                <a:solidFill>
                  <a:prstClr val="white"/>
                </a:solidFill>
                <a:latin typeface="Garamond" panose="02020404030301010803" pitchFamily="18" charset="0"/>
              </a:rPr>
            </a:br>
            <a:r>
              <a:rPr lang="nl-NL" sz="3600" dirty="0">
                <a:solidFill>
                  <a:prstClr val="white"/>
                </a:solidFill>
                <a:latin typeface="Garamond" panose="02020404030301010803" pitchFamily="18" charset="0"/>
              </a:rPr>
              <a:t>Succes!</a:t>
            </a:r>
          </a:p>
        </p:txBody>
      </p:sp>
    </p:spTree>
    <p:extLst>
      <p:ext uri="{BB962C8B-B14F-4D97-AF65-F5344CB8AC3E}">
        <p14:creationId xmlns:p14="http://schemas.microsoft.com/office/powerpoint/2010/main" val="126427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878627" y="620688"/>
            <a:ext cx="7668852" cy="720080"/>
          </a:xfrm>
          <a:solidFill>
            <a:schemeClr val="accent1"/>
          </a:solidFill>
        </p:spPr>
        <p:txBody>
          <a:bodyPr>
            <a:noAutofit/>
          </a:bodyPr>
          <a:lstStyle/>
          <a:p>
            <a:pPr algn="ctr"/>
            <a:r>
              <a:rPr lang="nl-NL" sz="2600" dirty="0">
                <a:latin typeface="a_Algerius" panose="04040705040802020702" pitchFamily="82" charset="-52"/>
              </a:rPr>
              <a:t>Level 3: </a:t>
            </a:r>
            <a:r>
              <a:rPr lang="nl-NL" sz="2600" dirty="0" err="1">
                <a:latin typeface="a_Algerius" panose="04040705040802020702" pitchFamily="82" charset="-52"/>
              </a:rPr>
              <a:t>Good</a:t>
            </a:r>
            <a:r>
              <a:rPr lang="nl-NL" sz="2600" dirty="0">
                <a:latin typeface="a_Algerius" panose="04040705040802020702" pitchFamily="82" charset="-52"/>
              </a:rPr>
              <a:t> games, Bad games</a:t>
            </a:r>
            <a:endParaRPr lang="nl-NL" sz="26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4821"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#8</a:t>
            </a:r>
            <a:endParaRPr lang="nl-NL" sz="2400" b="1" dirty="0">
              <a:solidFill>
                <a:prstClr val="white"/>
              </a:solidFill>
              <a:latin typeface="a_Algerius" panose="04040705040802020702" pitchFamily="82" charset="-52"/>
            </a:endParaRPr>
          </a:p>
        </p:txBody>
      </p:sp>
      <p:sp>
        <p:nvSpPr>
          <p:cNvPr id="3" name="Rechthoek 2"/>
          <p:cNvSpPr/>
          <p:nvPr/>
        </p:nvSpPr>
        <p:spPr>
          <a:xfrm>
            <a:off x="323528" y="1997838"/>
            <a:ext cx="8640960" cy="4154984"/>
          </a:xfrm>
          <a:prstGeom prst="rect">
            <a:avLst/>
          </a:prstGeom>
        </p:spPr>
        <p:txBody>
          <a:bodyPr wrap="square">
            <a:spAutoFit/>
          </a:bodyPr>
          <a:lstStyle/>
          <a:p>
            <a:r>
              <a:rPr lang="nl-NL" sz="2400" dirty="0">
                <a:solidFill>
                  <a:prstClr val="white"/>
                </a:solidFill>
                <a:latin typeface="Garamond" panose="02020404030301010803" pitchFamily="18" charset="0"/>
              </a:rPr>
              <a:t>Het is nu tijd om een soort tussenbalans op te maken.  </a:t>
            </a:r>
          </a:p>
          <a:p>
            <a:endParaRPr lang="nl-NL" sz="2400" dirty="0">
              <a:solidFill>
                <a:prstClr val="white"/>
              </a:solidFill>
              <a:latin typeface="Garamond" panose="02020404030301010803" pitchFamily="18" charset="0"/>
            </a:endParaRPr>
          </a:p>
          <a:p>
            <a:r>
              <a:rPr lang="nl-NL" sz="2400" dirty="0">
                <a:solidFill>
                  <a:prstClr val="white"/>
                </a:solidFill>
                <a:latin typeface="Garamond" panose="02020404030301010803" pitchFamily="18" charset="0"/>
              </a:rPr>
              <a:t>Bekijk de eindtermen van Digispel nog eens. Klik </a:t>
            </a:r>
            <a:r>
              <a:rPr lang="nl-NL" sz="2400" dirty="0">
                <a:solidFill>
                  <a:prstClr val="white"/>
                </a:solidFill>
                <a:latin typeface="Garamond" panose="02020404030301010803" pitchFamily="18" charset="0"/>
                <a:hlinkClick r:id="rId5"/>
              </a:rPr>
              <a:t>hier</a:t>
            </a:r>
            <a:r>
              <a:rPr lang="nl-NL" sz="2400" dirty="0">
                <a:solidFill>
                  <a:prstClr val="white"/>
                </a:solidFill>
                <a:latin typeface="Garamond" panose="02020404030301010803" pitchFamily="18" charset="0"/>
              </a:rPr>
              <a:t>. Wat kun je al goed? Waar moet je nog aan werken en hoe ga je dat aanpakken? </a:t>
            </a:r>
          </a:p>
          <a:p>
            <a:endParaRPr lang="nl-NL" sz="2400" dirty="0">
              <a:solidFill>
                <a:prstClr val="white"/>
              </a:solidFill>
              <a:latin typeface="Garamond" panose="02020404030301010803" pitchFamily="18" charset="0"/>
            </a:endParaRPr>
          </a:p>
          <a:p>
            <a:r>
              <a:rPr lang="nl-NL" sz="2400" dirty="0">
                <a:solidFill>
                  <a:prstClr val="white"/>
                </a:solidFill>
                <a:latin typeface="Garamond" panose="02020404030301010803" pitchFamily="18" charset="0"/>
              </a:rPr>
              <a:t>Noteer dit in een handzaam verslagje. Een andere vorm mag ook, bijvoorbeeld een kort clipje. Je kunt daarvoor de app Screencast-O-</a:t>
            </a:r>
            <a:r>
              <a:rPr lang="nl-NL" sz="2400" dirty="0" err="1">
                <a:solidFill>
                  <a:prstClr val="white"/>
                </a:solidFill>
                <a:latin typeface="Garamond" panose="02020404030301010803" pitchFamily="18" charset="0"/>
              </a:rPr>
              <a:t>Matic</a:t>
            </a:r>
            <a:r>
              <a:rPr lang="nl-NL" sz="2400" dirty="0">
                <a:solidFill>
                  <a:prstClr val="white"/>
                </a:solidFill>
                <a:latin typeface="Garamond" panose="02020404030301010803" pitchFamily="18" charset="0"/>
              </a:rPr>
              <a:t> gebruiken. Of je smartphone. </a:t>
            </a:r>
          </a:p>
          <a:p>
            <a:endParaRPr lang="nl-NL" sz="2400" dirty="0">
              <a:solidFill>
                <a:prstClr val="white"/>
              </a:solidFill>
              <a:latin typeface="Garamond" panose="02020404030301010803" pitchFamily="18" charset="0"/>
            </a:endParaRPr>
          </a:p>
          <a:p>
            <a:r>
              <a:rPr lang="nl-NL" sz="2400" dirty="0">
                <a:solidFill>
                  <a:prstClr val="white"/>
                </a:solidFill>
                <a:latin typeface="Garamond" panose="02020404030301010803" pitchFamily="18" charset="0"/>
              </a:rPr>
              <a:t>Bewaar deze tussenbalans in je portfolio </a:t>
            </a:r>
          </a:p>
          <a:p>
            <a:r>
              <a:rPr lang="nl-NL" sz="2400" dirty="0">
                <a:solidFill>
                  <a:prstClr val="white"/>
                </a:solidFill>
                <a:latin typeface="Garamond" panose="02020404030301010803" pitchFamily="18" charset="0"/>
              </a:rPr>
              <a:t>o.v.v. mission card nr.</a:t>
            </a:r>
          </a:p>
        </p:txBody>
      </p:sp>
    </p:spTree>
    <p:extLst>
      <p:ext uri="{BB962C8B-B14F-4D97-AF65-F5344CB8AC3E}">
        <p14:creationId xmlns:p14="http://schemas.microsoft.com/office/powerpoint/2010/main" val="3752047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a:solidFill>
                  <a:schemeClr val="bg1"/>
                </a:solidFill>
                <a:latin typeface="Agency FB" panose="020B0503020202020204" pitchFamily="34" charset="0"/>
              </a:rPr>
              <a:t>Good</a:t>
            </a:r>
            <a:r>
              <a:rPr lang="nl-NL" b="1" dirty="0">
                <a:solidFill>
                  <a:schemeClr val="bg1"/>
                </a:solidFill>
                <a:latin typeface="Agency FB" panose="020B0503020202020204" pitchFamily="34" charset="0"/>
              </a:rPr>
              <a:t> game!</a:t>
            </a:r>
          </a:p>
        </p:txBody>
      </p:sp>
      <p:sp>
        <p:nvSpPr>
          <p:cNvPr id="3" name="Tijdelijke aanduiding voor inhoud 2"/>
          <p:cNvSpPr>
            <a:spLocks noGrp="1"/>
          </p:cNvSpPr>
          <p:nvPr>
            <p:ph idx="1"/>
          </p:nvPr>
        </p:nvSpPr>
        <p:spPr>
          <a:xfrm>
            <a:off x="457200" y="1268760"/>
            <a:ext cx="8291264" cy="5472608"/>
          </a:xfrm>
        </p:spPr>
        <p:txBody>
          <a:bodyPr>
            <a:normAutofit/>
          </a:bodyPr>
          <a:lstStyle/>
          <a:p>
            <a:pPr marL="0" indent="0">
              <a:buNone/>
            </a:pPr>
            <a:endParaRPr lang="nl-NL" sz="2800" dirty="0">
              <a:solidFill>
                <a:schemeClr val="bg1"/>
              </a:solidFill>
              <a:latin typeface="Garamond" panose="02020404030301010803" pitchFamily="18" charset="0"/>
            </a:endParaRPr>
          </a:p>
          <a:p>
            <a:pPr marL="0" indent="0">
              <a:buNone/>
            </a:pPr>
            <a:r>
              <a:rPr lang="nl-NL" sz="2800" dirty="0">
                <a:solidFill>
                  <a:schemeClr val="bg1"/>
                </a:solidFill>
                <a:latin typeface="Garamond" panose="02020404030301010803" pitchFamily="18" charset="0"/>
              </a:rPr>
              <a:t>Eerder hadden we het over World of </a:t>
            </a:r>
            <a:r>
              <a:rPr lang="nl-NL" sz="2800" dirty="0" err="1">
                <a:solidFill>
                  <a:schemeClr val="bg1"/>
                </a:solidFill>
                <a:latin typeface="Garamond" panose="02020404030301010803" pitchFamily="18" charset="0"/>
              </a:rPr>
              <a:t>Warcraft</a:t>
            </a:r>
            <a:r>
              <a:rPr lang="nl-NL" sz="2800" dirty="0">
                <a:solidFill>
                  <a:schemeClr val="bg1"/>
                </a:solidFill>
                <a:latin typeface="Garamond" panose="02020404030301010803" pitchFamily="18" charset="0"/>
              </a:rPr>
              <a:t>. Een voorbeeld van een ‘bevredigend spel’ dat op zeer grote schaal wordt gespeeld. Voor zoiets groots werk je in een team en ben je een ervaren gamedesigner. </a:t>
            </a:r>
          </a:p>
          <a:p>
            <a:pPr marL="0" indent="0">
              <a:buNone/>
            </a:pPr>
            <a:r>
              <a:rPr lang="nl-NL" sz="2800" dirty="0">
                <a:solidFill>
                  <a:schemeClr val="bg1"/>
                </a:solidFill>
                <a:latin typeface="Garamond" panose="02020404030301010803" pitchFamily="18" charset="0"/>
              </a:rPr>
              <a:t>Zijn jouw stappen tot nu toe minder waardevol dan? Nee, integendeel!  Jij bent zo PRODUCTIEF geweest! Je hebt 2 uitdagende levels ontworpen…</a:t>
            </a:r>
            <a:endParaRPr lang="nl-NL" dirty="0"/>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1797393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a:solidFill>
                  <a:schemeClr val="bg1"/>
                </a:solidFill>
                <a:latin typeface="Agency FB" panose="020B0503020202020204" pitchFamily="34" charset="0"/>
              </a:rPr>
              <a:t>Good</a:t>
            </a:r>
            <a:r>
              <a:rPr lang="nl-NL" b="1" dirty="0">
                <a:solidFill>
                  <a:schemeClr val="bg1"/>
                </a:solidFill>
                <a:latin typeface="Agency FB" panose="020B0503020202020204" pitchFamily="34" charset="0"/>
              </a:rPr>
              <a:t> game!</a:t>
            </a:r>
          </a:p>
        </p:txBody>
      </p:sp>
      <p:sp>
        <p:nvSpPr>
          <p:cNvPr id="3" name="Tijdelijke aanduiding voor inhoud 2"/>
          <p:cNvSpPr>
            <a:spLocks noGrp="1"/>
          </p:cNvSpPr>
          <p:nvPr>
            <p:ph idx="1"/>
          </p:nvPr>
        </p:nvSpPr>
        <p:spPr>
          <a:xfrm>
            <a:off x="457200" y="1268760"/>
            <a:ext cx="8291264" cy="5472608"/>
          </a:xfrm>
        </p:spPr>
        <p:txBody>
          <a:bodyPr>
            <a:normAutofit/>
          </a:bodyPr>
          <a:lstStyle/>
          <a:p>
            <a:pPr marL="0" indent="0">
              <a:buNone/>
            </a:pPr>
            <a:endParaRPr lang="nl-NL" sz="2800" dirty="0">
              <a:solidFill>
                <a:schemeClr val="bg1"/>
              </a:solidFill>
              <a:latin typeface="Garamond" panose="02020404030301010803" pitchFamily="18" charset="0"/>
            </a:endParaRPr>
          </a:p>
          <a:p>
            <a:pPr marL="0" indent="0">
              <a:buNone/>
            </a:pPr>
            <a:r>
              <a:rPr lang="nl-NL" sz="2800" dirty="0">
                <a:solidFill>
                  <a:schemeClr val="bg1"/>
                </a:solidFill>
                <a:latin typeface="Garamond" panose="02020404030301010803" pitchFamily="18" charset="0"/>
              </a:rPr>
              <a:t>… En vergeet niet: jouw feedback was waardevol voor de ander, die deze gebruikt heeft om zelf productiever te worden.</a:t>
            </a:r>
          </a:p>
          <a:p>
            <a:pPr marL="0" indent="0">
              <a:buNone/>
            </a:pPr>
            <a:r>
              <a:rPr lang="nl-NL" sz="2800" dirty="0">
                <a:solidFill>
                  <a:schemeClr val="bg1"/>
                </a:solidFill>
                <a:latin typeface="Garamond" panose="02020404030301010803" pitchFamily="18" charset="0"/>
              </a:rPr>
              <a:t>Hoe geweldig is dat? Jouw daadkracht en invloed hebben effect gehad! </a:t>
            </a:r>
          </a:p>
          <a:p>
            <a:pPr marL="0" indent="0">
              <a:buNone/>
            </a:pPr>
            <a:endParaRPr lang="nl-NL" sz="2800" dirty="0">
              <a:solidFill>
                <a:schemeClr val="bg1"/>
              </a:solidFill>
              <a:latin typeface="Garamond" panose="02020404030301010803" pitchFamily="18" charset="0"/>
            </a:endParaRPr>
          </a:p>
          <a:p>
            <a:pPr marL="0" indent="0">
              <a:buNone/>
            </a:pPr>
            <a:r>
              <a:rPr lang="nl-NL" sz="2800" dirty="0">
                <a:solidFill>
                  <a:schemeClr val="bg1"/>
                </a:solidFill>
                <a:latin typeface="Garamond" panose="02020404030301010803" pitchFamily="18" charset="0"/>
              </a:rPr>
              <a:t>Voelt dit niet als het spelen van </a:t>
            </a:r>
            <a:br>
              <a:rPr lang="nl-NL" sz="2800" dirty="0">
                <a:solidFill>
                  <a:schemeClr val="bg1"/>
                </a:solidFill>
                <a:latin typeface="Garamond" panose="02020404030301010803" pitchFamily="18" charset="0"/>
              </a:rPr>
            </a:br>
            <a:r>
              <a:rPr lang="nl-NL" sz="2800" dirty="0">
                <a:solidFill>
                  <a:schemeClr val="bg1"/>
                </a:solidFill>
                <a:latin typeface="Garamond" panose="02020404030301010803" pitchFamily="18" charset="0"/>
              </a:rPr>
              <a:t>EEN GOEDE GAME? </a:t>
            </a:r>
          </a:p>
          <a:p>
            <a:pPr marL="0" indent="0">
              <a:buNone/>
            </a:pPr>
            <a:endParaRPr lang="nl-NL" dirty="0"/>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3445885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Aan de slag</a:t>
            </a:r>
          </a:p>
        </p:txBody>
      </p:sp>
      <p:sp>
        <p:nvSpPr>
          <p:cNvPr id="3" name="Tijdelijke aanduiding voor inhoud 2"/>
          <p:cNvSpPr>
            <a:spLocks noGrp="1"/>
          </p:cNvSpPr>
          <p:nvPr>
            <p:ph idx="1"/>
          </p:nvPr>
        </p:nvSpPr>
        <p:spPr/>
        <p:txBody>
          <a:bodyPr/>
          <a:lstStyle/>
          <a:p>
            <a:pPr marL="0" indent="0" algn="ctr">
              <a:buNone/>
            </a:pPr>
            <a:endParaRPr lang="nl-NL" dirty="0">
              <a:solidFill>
                <a:schemeClr val="bg1"/>
              </a:solidFill>
              <a:latin typeface="Garamond" panose="02020404030301010803" pitchFamily="18" charset="0"/>
            </a:endParaRPr>
          </a:p>
          <a:p>
            <a:pPr marL="0" indent="0" algn="ctr">
              <a:buNone/>
            </a:pPr>
            <a:r>
              <a:rPr lang="nl-NL" dirty="0">
                <a:solidFill>
                  <a:schemeClr val="bg1"/>
                </a:solidFill>
                <a:latin typeface="Garamond" panose="02020404030301010803" pitchFamily="18" charset="0"/>
              </a:rPr>
              <a:t>Klik op de Next button </a:t>
            </a:r>
          </a:p>
          <a:p>
            <a:pPr marL="0" indent="0" algn="ctr">
              <a:buNone/>
            </a:pPr>
            <a:endParaRPr lang="nl-NL" dirty="0">
              <a:solidFill>
                <a:schemeClr val="bg1"/>
              </a:solidFill>
              <a:latin typeface="Garamond" panose="02020404030301010803" pitchFamily="18" charset="0"/>
            </a:endParaRPr>
          </a:p>
          <a:p>
            <a:pPr marL="0" indent="0" algn="ctr">
              <a:buNone/>
            </a:pPr>
            <a:r>
              <a:rPr lang="nl-NL" dirty="0">
                <a:solidFill>
                  <a:schemeClr val="bg1"/>
                </a:solidFill>
                <a:latin typeface="Garamond" panose="02020404030301010803" pitchFamily="18" charset="0"/>
              </a:rPr>
              <a:t>en ga </a:t>
            </a:r>
          </a:p>
          <a:p>
            <a:pPr marL="0" indent="0" algn="ctr">
              <a:buNone/>
            </a:pPr>
            <a:endParaRPr lang="nl-NL" dirty="0">
              <a:solidFill>
                <a:schemeClr val="bg1"/>
              </a:solidFill>
              <a:latin typeface="Garamond" panose="02020404030301010803" pitchFamily="18" charset="0"/>
            </a:endParaRPr>
          </a:p>
          <a:p>
            <a:pPr marL="0" indent="0" algn="ctr">
              <a:buNone/>
            </a:pPr>
            <a:r>
              <a:rPr lang="nl-NL" dirty="0">
                <a:solidFill>
                  <a:schemeClr val="bg1"/>
                </a:solidFill>
                <a:latin typeface="Garamond" panose="02020404030301010803" pitchFamily="18" charset="0"/>
              </a:rPr>
              <a:t>REAL TIME naar je missie.</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72514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695613" y="2924944"/>
            <a:ext cx="5848090" cy="2862322"/>
          </a:xfrm>
          <a:prstGeom prst="rect">
            <a:avLst/>
          </a:prstGeom>
        </p:spPr>
        <p:txBody>
          <a:bodyPr wrap="square">
            <a:spAutoFit/>
          </a:bodyPr>
          <a:lstStyle/>
          <a:p>
            <a:pPr algn="ctr"/>
            <a:r>
              <a:rPr lang="nl-NL" sz="3600" dirty="0">
                <a:solidFill>
                  <a:prstClr val="white"/>
                </a:solidFill>
                <a:latin typeface="Garamond" panose="02020404030301010803" pitchFamily="18" charset="0"/>
              </a:rPr>
              <a:t>Nel heeft missie #Selfie voor je klaar staan. Ga naar de bijbehorende mission card en speel de missie.</a:t>
            </a:r>
            <a:br>
              <a:rPr lang="nl-NL" sz="3600" dirty="0">
                <a:solidFill>
                  <a:prstClr val="white"/>
                </a:solidFill>
                <a:latin typeface="Garamond" panose="02020404030301010803" pitchFamily="18" charset="0"/>
              </a:rPr>
            </a:br>
            <a:r>
              <a:rPr lang="nl-NL" sz="3600" dirty="0">
                <a:solidFill>
                  <a:prstClr val="white"/>
                </a:solidFill>
                <a:latin typeface="Garamond" panose="02020404030301010803" pitchFamily="18" charset="0"/>
              </a:rPr>
              <a:t>Succes!</a:t>
            </a:r>
          </a:p>
        </p:txBody>
      </p:sp>
    </p:spTree>
    <p:extLst>
      <p:ext uri="{BB962C8B-B14F-4D97-AF65-F5344CB8AC3E}">
        <p14:creationId xmlns:p14="http://schemas.microsoft.com/office/powerpoint/2010/main" val="4061103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1043608" y="620688"/>
            <a:ext cx="7524519" cy="720080"/>
          </a:xfrm>
          <a:solidFill>
            <a:schemeClr val="accent1"/>
          </a:solidFill>
        </p:spPr>
        <p:txBody>
          <a:bodyPr>
            <a:noAutofit/>
          </a:bodyPr>
          <a:lstStyle/>
          <a:p>
            <a:pPr algn="ctr"/>
            <a:r>
              <a:rPr lang="nl-NL" sz="2600" dirty="0">
                <a:latin typeface="a_Algerius" panose="04040705040802020702" pitchFamily="82" charset="-52"/>
              </a:rPr>
              <a:t>Level 3: </a:t>
            </a:r>
            <a:r>
              <a:rPr lang="nl-NL" sz="2600" dirty="0" err="1">
                <a:latin typeface="a_Algerius" panose="04040705040802020702" pitchFamily="82" charset="-52"/>
              </a:rPr>
              <a:t>good</a:t>
            </a:r>
            <a:r>
              <a:rPr lang="nl-NL" sz="2600" dirty="0">
                <a:latin typeface="a_Algerius" panose="04040705040802020702" pitchFamily="82" charset="-52"/>
              </a:rPr>
              <a:t> games, bad games</a:t>
            </a:r>
            <a:endParaRPr lang="nl-NL" sz="26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192558" y="1565790"/>
            <a:ext cx="5508295"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#selfie</a:t>
            </a:r>
            <a:endParaRPr lang="nl-NL" sz="2400" b="1" dirty="0">
              <a:solidFill>
                <a:prstClr val="white"/>
              </a:solidFill>
              <a:latin typeface="a_Algerius" panose="04040705040802020702" pitchFamily="82" charset="-52"/>
            </a:endParaRPr>
          </a:p>
        </p:txBody>
      </p:sp>
      <p:sp>
        <p:nvSpPr>
          <p:cNvPr id="3" name="Rechthoek 2"/>
          <p:cNvSpPr/>
          <p:nvPr/>
        </p:nvSpPr>
        <p:spPr>
          <a:xfrm>
            <a:off x="323528" y="1997838"/>
            <a:ext cx="8640960" cy="4708981"/>
          </a:xfrm>
          <a:prstGeom prst="rect">
            <a:avLst/>
          </a:prstGeom>
        </p:spPr>
        <p:txBody>
          <a:bodyPr wrap="square">
            <a:spAutoFit/>
          </a:bodyPr>
          <a:lstStyle/>
          <a:p>
            <a:pPr algn="ctr"/>
            <a:endParaRPr lang="nl-NL" sz="2400" dirty="0">
              <a:solidFill>
                <a:prstClr val="white"/>
              </a:solidFill>
              <a:latin typeface="Garamond" panose="02020404030301010803" pitchFamily="18" charset="0"/>
            </a:endParaRPr>
          </a:p>
          <a:p>
            <a:pPr algn="ctr"/>
            <a:r>
              <a:rPr lang="nl-NL" sz="2800" dirty="0">
                <a:solidFill>
                  <a:prstClr val="white"/>
                </a:solidFill>
                <a:latin typeface="Garamond" panose="02020404030301010803" pitchFamily="18" charset="0"/>
              </a:rPr>
              <a:t>Hoe trots ben je op jezelf dat je inmiddels </a:t>
            </a:r>
            <a:br>
              <a:rPr lang="nl-NL" sz="2800" dirty="0">
                <a:solidFill>
                  <a:prstClr val="white"/>
                </a:solidFill>
                <a:latin typeface="Garamond" panose="02020404030301010803" pitchFamily="18" charset="0"/>
              </a:rPr>
            </a:br>
            <a:r>
              <a:rPr lang="nl-NL" sz="2800" dirty="0">
                <a:solidFill>
                  <a:prstClr val="white"/>
                </a:solidFill>
                <a:latin typeface="Garamond" panose="02020404030301010803" pitchFamily="18" charset="0"/>
              </a:rPr>
              <a:t>al zover gevorderd bent? </a:t>
            </a:r>
            <a:br>
              <a:rPr lang="nl-NL" sz="2800" dirty="0">
                <a:solidFill>
                  <a:prstClr val="white"/>
                </a:solidFill>
                <a:latin typeface="Garamond" panose="02020404030301010803" pitchFamily="18" charset="0"/>
              </a:rPr>
            </a:br>
            <a:r>
              <a:rPr lang="nl-NL" sz="2800" dirty="0">
                <a:solidFill>
                  <a:prstClr val="white"/>
                </a:solidFill>
                <a:latin typeface="Garamond" panose="02020404030301010803" pitchFamily="18" charset="0"/>
              </a:rPr>
              <a:t>Maak een selfie van dit moment van ‘</a:t>
            </a:r>
            <a:r>
              <a:rPr lang="nl-NL" sz="2800" dirty="0" err="1">
                <a:solidFill>
                  <a:prstClr val="white"/>
                </a:solidFill>
                <a:latin typeface="Garamond" panose="02020404030301010803" pitchFamily="18" charset="0"/>
              </a:rPr>
              <a:t>fiero</a:t>
            </a:r>
            <a:r>
              <a:rPr lang="nl-NL" sz="2800" dirty="0">
                <a:solidFill>
                  <a:prstClr val="white"/>
                </a:solidFill>
                <a:latin typeface="Garamond" panose="02020404030301010803" pitchFamily="18" charset="0"/>
              </a:rPr>
              <a:t>’!</a:t>
            </a:r>
          </a:p>
          <a:p>
            <a:pPr algn="ctr"/>
            <a:r>
              <a:rPr lang="nl-NL" sz="2800" dirty="0">
                <a:solidFill>
                  <a:prstClr val="white"/>
                </a:solidFill>
                <a:latin typeface="Garamond" panose="02020404030301010803" pitchFamily="18" charset="0"/>
              </a:rPr>
              <a:t>Neem deze op in je game design portfolio </a:t>
            </a:r>
            <a:br>
              <a:rPr lang="nl-NL" sz="2800" dirty="0">
                <a:solidFill>
                  <a:prstClr val="white"/>
                </a:solidFill>
                <a:latin typeface="Garamond" panose="02020404030301010803" pitchFamily="18" charset="0"/>
              </a:rPr>
            </a:br>
            <a:r>
              <a:rPr lang="nl-NL" sz="2800" dirty="0">
                <a:solidFill>
                  <a:prstClr val="white"/>
                </a:solidFill>
                <a:latin typeface="Garamond" panose="02020404030301010803" pitchFamily="18" charset="0"/>
              </a:rPr>
              <a:t>o.v.v. missioncard #Selfie. </a:t>
            </a:r>
            <a:br>
              <a:rPr lang="nl-NL" sz="2800" dirty="0">
                <a:solidFill>
                  <a:prstClr val="white"/>
                </a:solidFill>
                <a:latin typeface="Garamond" panose="02020404030301010803" pitchFamily="18" charset="0"/>
              </a:rPr>
            </a:br>
            <a:r>
              <a:rPr lang="nl-NL" sz="2800" dirty="0">
                <a:solidFill>
                  <a:prstClr val="white"/>
                </a:solidFill>
                <a:latin typeface="Garamond" panose="02020404030301010803" pitchFamily="18" charset="0"/>
              </a:rPr>
              <a:t>Vertel iets (of beeld uit) over dit moment bij missie #selfie in het gesprekkentabblad. </a:t>
            </a:r>
            <a:br>
              <a:rPr lang="nl-NL" sz="2800" dirty="0">
                <a:solidFill>
                  <a:prstClr val="white"/>
                </a:solidFill>
                <a:latin typeface="Garamond" panose="02020404030301010803" pitchFamily="18" charset="0"/>
              </a:rPr>
            </a:br>
            <a:r>
              <a:rPr lang="nl-NL" sz="2800" dirty="0">
                <a:solidFill>
                  <a:prstClr val="white"/>
                </a:solidFill>
                <a:latin typeface="Garamond" panose="02020404030301010803" pitchFamily="18" charset="0"/>
              </a:rPr>
              <a:t>Reageer opbouwend op elkaar!</a:t>
            </a:r>
            <a:br>
              <a:rPr lang="nl-NL" sz="2800" dirty="0">
                <a:solidFill>
                  <a:prstClr val="white"/>
                </a:solidFill>
                <a:latin typeface="Garamond" panose="02020404030301010803" pitchFamily="18" charset="0"/>
              </a:rPr>
            </a:br>
            <a:r>
              <a:rPr lang="nl-NL" sz="2800" dirty="0">
                <a:solidFill>
                  <a:prstClr val="white"/>
                </a:solidFill>
                <a:latin typeface="Garamond" panose="02020404030301010803" pitchFamily="18" charset="0"/>
              </a:rPr>
              <a:t>(like, erkenning +1, reactie, etc.)</a:t>
            </a:r>
          </a:p>
          <a:p>
            <a:endParaRPr lang="nl-NL" sz="2400" dirty="0">
              <a:solidFill>
                <a:prstClr val="white"/>
              </a:solidFill>
              <a:latin typeface="Garamond" panose="02020404030301010803" pitchFamily="18" charset="0"/>
            </a:endParaRPr>
          </a:p>
        </p:txBody>
      </p:sp>
    </p:spTree>
    <p:extLst>
      <p:ext uri="{BB962C8B-B14F-4D97-AF65-F5344CB8AC3E}">
        <p14:creationId xmlns:p14="http://schemas.microsoft.com/office/powerpoint/2010/main" val="2347849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Intrinsieke beloning</a:t>
            </a:r>
          </a:p>
        </p:txBody>
      </p:sp>
      <p:sp>
        <p:nvSpPr>
          <p:cNvPr id="3" name="Tijdelijke aanduiding voor inhoud 2"/>
          <p:cNvSpPr>
            <a:spLocks noGrp="1"/>
          </p:cNvSpPr>
          <p:nvPr>
            <p:ph idx="1"/>
          </p:nvPr>
        </p:nvSpPr>
        <p:spPr>
          <a:xfrm>
            <a:off x="457200" y="1484784"/>
            <a:ext cx="8291264" cy="5256584"/>
          </a:xfrm>
        </p:spPr>
        <p:txBody>
          <a:bodyPr>
            <a:normAutofit/>
          </a:bodyPr>
          <a:lstStyle/>
          <a:p>
            <a:pPr marL="0" indent="0">
              <a:buNone/>
            </a:pPr>
            <a:endParaRPr lang="nl-NL" sz="2800" dirty="0">
              <a:solidFill>
                <a:schemeClr val="bg1"/>
              </a:solidFill>
              <a:latin typeface="Garamond" panose="02020404030301010803" pitchFamily="18" charset="0"/>
            </a:endParaRPr>
          </a:p>
          <a:p>
            <a:pPr marL="0" indent="0">
              <a:buNone/>
            </a:pPr>
            <a:r>
              <a:rPr lang="nl-NL" sz="2800" dirty="0">
                <a:solidFill>
                  <a:schemeClr val="bg1"/>
                </a:solidFill>
                <a:latin typeface="Garamond" panose="02020404030301010803" pitchFamily="18" charset="0"/>
              </a:rPr>
              <a:t>Begin je na het vorige level te twijfelen of je wel zo enthousiast moet zijn over gamen? Denk je dat je teveel gamet, of dat games niet goed voor je zijn?</a:t>
            </a:r>
          </a:p>
          <a:p>
            <a:pPr marL="0" indent="0">
              <a:buNone/>
            </a:pPr>
            <a:r>
              <a:rPr lang="nl-NL" sz="2800" dirty="0">
                <a:solidFill>
                  <a:schemeClr val="bg1"/>
                </a:solidFill>
                <a:latin typeface="Garamond" panose="02020404030301010803" pitchFamily="18" charset="0"/>
              </a:rPr>
              <a:t>Deze vragen keren voortdurend terug in het nieuws, op discussiefora en sociale platforms. </a:t>
            </a:r>
          </a:p>
          <a:p>
            <a:pPr marL="0" indent="0">
              <a:buNone/>
            </a:pPr>
            <a:endParaRPr lang="nl-NL" dirty="0"/>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pic>
        <p:nvPicPr>
          <p:cNvPr id="5" name="Afbeelding 4">
            <a:extLst>
              <a:ext uri="{FF2B5EF4-FFF2-40B4-BE49-F238E27FC236}">
                <a16:creationId xmlns:a16="http://schemas.microsoft.com/office/drawing/2014/main" id="{1DD9B61B-C014-4137-9316-BCA587C2759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541576" y="4342792"/>
            <a:ext cx="2060848" cy="2060848"/>
          </a:xfrm>
          <a:prstGeom prst="rect">
            <a:avLst/>
          </a:prstGeom>
        </p:spPr>
      </p:pic>
    </p:spTree>
    <p:extLst>
      <p:ext uri="{BB962C8B-B14F-4D97-AF65-F5344CB8AC3E}">
        <p14:creationId xmlns:p14="http://schemas.microsoft.com/office/powerpoint/2010/main" val="2046937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548680"/>
            <a:ext cx="8229600" cy="6309320"/>
          </a:xfrm>
        </p:spPr>
        <p:txBody>
          <a:bodyPr>
            <a:normAutofit/>
          </a:bodyPr>
          <a:lstStyle/>
          <a:p>
            <a:pPr marL="0" indent="0" algn="ctr">
              <a:buNone/>
            </a:pPr>
            <a:endParaRPr lang="nl-NL" sz="4400" b="1" dirty="0">
              <a:latin typeface="Agency FB" panose="020B0503020202020204" pitchFamily="34" charset="0"/>
            </a:endParaRPr>
          </a:p>
          <a:p>
            <a:pPr marL="0" indent="0" algn="ctr">
              <a:buNone/>
            </a:pPr>
            <a:endParaRPr lang="nl-NL" sz="4400" b="1" dirty="0">
              <a:latin typeface="Agency FB" panose="020B0503020202020204" pitchFamily="34" charset="0"/>
            </a:endParaRPr>
          </a:p>
          <a:p>
            <a:pPr marL="0" indent="0" algn="ctr">
              <a:buNone/>
            </a:pPr>
            <a:r>
              <a:rPr lang="nl-NL" sz="4400" b="1" dirty="0">
                <a:latin typeface="Agency FB" panose="020B0503020202020204" pitchFamily="34" charset="0"/>
              </a:rPr>
              <a:t>Einde </a:t>
            </a:r>
            <a:r>
              <a:rPr lang="nl-NL" sz="4400" b="1">
                <a:latin typeface="Agency FB" panose="020B0503020202020204" pitchFamily="34" charset="0"/>
              </a:rPr>
              <a:t>van dit level</a:t>
            </a:r>
            <a:endParaRPr lang="nl-NL" sz="4400" b="1" dirty="0">
              <a:latin typeface="Agency FB" panose="020B0503020202020204" pitchFamily="34" charset="0"/>
            </a:endParaRPr>
          </a:p>
          <a:p>
            <a:pPr marL="0" indent="0" algn="ctr">
              <a:buNone/>
            </a:pPr>
            <a:r>
              <a:rPr lang="nl-NL" sz="5400" b="1" dirty="0">
                <a:latin typeface="Agency FB" panose="020B0503020202020204" pitchFamily="34" charset="0"/>
              </a:rPr>
              <a:t>Gefeliciteerd met je</a:t>
            </a:r>
          </a:p>
          <a:p>
            <a:pPr marL="0" indent="0" algn="ctr">
              <a:buNone/>
            </a:pPr>
            <a:r>
              <a:rPr lang="nl-NL" sz="5400" b="1" dirty="0">
                <a:latin typeface="Agency FB" panose="020B0503020202020204" pitchFamily="34" charset="0"/>
              </a:rPr>
              <a:t> zilveren medaille!</a:t>
            </a:r>
          </a:p>
          <a:p>
            <a:pPr marL="0" indent="0" algn="ctr">
              <a:buNone/>
            </a:pPr>
            <a:r>
              <a:rPr lang="nl-NL" sz="2800" b="1" dirty="0">
                <a:latin typeface="Agency FB" panose="020B0503020202020204" pitchFamily="34" charset="0"/>
              </a:rPr>
              <a:t>(en super dat je voor goud gaat </a:t>
            </a:r>
          </a:p>
          <a:p>
            <a:pPr marL="0" indent="0" algn="ctr">
              <a:buNone/>
            </a:pPr>
            <a:r>
              <a:rPr lang="nl-NL" sz="2800" b="1" dirty="0">
                <a:latin typeface="Agency FB" panose="020B0503020202020204" pitchFamily="34" charset="0"/>
              </a:rPr>
              <a:t>in het volgende level!)</a:t>
            </a:r>
          </a:p>
        </p:txBody>
      </p:sp>
    </p:spTree>
    <p:extLst>
      <p:ext uri="{BB962C8B-B14F-4D97-AF65-F5344CB8AC3E}">
        <p14:creationId xmlns:p14="http://schemas.microsoft.com/office/powerpoint/2010/main" val="4209488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Intrinsieke beloning</a:t>
            </a:r>
          </a:p>
        </p:txBody>
      </p:sp>
      <p:sp>
        <p:nvSpPr>
          <p:cNvPr id="3" name="Tijdelijke aanduiding voor inhoud 2"/>
          <p:cNvSpPr>
            <a:spLocks noGrp="1"/>
          </p:cNvSpPr>
          <p:nvPr>
            <p:ph idx="1"/>
          </p:nvPr>
        </p:nvSpPr>
        <p:spPr>
          <a:xfrm>
            <a:off x="457200" y="1484784"/>
            <a:ext cx="8291264" cy="5256584"/>
          </a:xfrm>
        </p:spPr>
        <p:txBody>
          <a:bodyPr>
            <a:normAutofit/>
          </a:bodyPr>
          <a:lstStyle/>
          <a:p>
            <a:pPr marL="0" indent="0">
              <a:buNone/>
            </a:pPr>
            <a:endParaRPr lang="nl-NL" sz="2800" dirty="0">
              <a:solidFill>
                <a:schemeClr val="bg1"/>
              </a:solidFill>
              <a:latin typeface="Garamond" panose="02020404030301010803" pitchFamily="18" charset="0"/>
            </a:endParaRPr>
          </a:p>
          <a:p>
            <a:pPr marL="0" indent="0">
              <a:buNone/>
            </a:pPr>
            <a:r>
              <a:rPr lang="nl-NL" sz="2800" dirty="0">
                <a:solidFill>
                  <a:schemeClr val="bg1"/>
                </a:solidFill>
                <a:latin typeface="Garamond" panose="02020404030301010803" pitchFamily="18" charset="0"/>
              </a:rPr>
              <a:t>Maar games in hun zuivere vorm zijn niet bedreigend. </a:t>
            </a:r>
          </a:p>
          <a:p>
            <a:pPr marL="0" indent="0">
              <a:buNone/>
            </a:pPr>
            <a:endParaRPr lang="nl-NL" sz="2800" dirty="0">
              <a:solidFill>
                <a:schemeClr val="bg1"/>
              </a:solidFill>
              <a:latin typeface="Garamond" panose="02020404030301010803" pitchFamily="18" charset="0"/>
            </a:endParaRPr>
          </a:p>
          <a:p>
            <a:pPr marL="0" indent="0">
              <a:buNone/>
            </a:pPr>
            <a:r>
              <a:rPr lang="nl-NL" sz="2800" dirty="0">
                <a:solidFill>
                  <a:schemeClr val="bg1"/>
                </a:solidFill>
                <a:latin typeface="Garamond" panose="02020404030301010803" pitchFamily="18" charset="0"/>
              </a:rPr>
              <a:t>Vergeet niet: we spelen ze omdat we dat zélf willen. </a:t>
            </a:r>
          </a:p>
          <a:p>
            <a:pPr marL="0" indent="0">
              <a:buNone/>
            </a:pPr>
            <a:endParaRPr lang="nl-NL" sz="2800" dirty="0">
              <a:solidFill>
                <a:schemeClr val="bg1"/>
              </a:solidFill>
              <a:latin typeface="Garamond" panose="02020404030301010803" pitchFamily="18" charset="0"/>
            </a:endParaRPr>
          </a:p>
          <a:p>
            <a:pPr marL="0" indent="0">
              <a:buNone/>
            </a:pPr>
            <a:r>
              <a:rPr lang="nl-NL" sz="2800" dirty="0">
                <a:solidFill>
                  <a:schemeClr val="bg1"/>
                </a:solidFill>
                <a:latin typeface="Garamond" panose="02020404030301010803" pitchFamily="18" charset="0"/>
              </a:rPr>
              <a:t>Bedenk ook: ze betalen ons niet om te spelen. Ze helpen ons niet aan meer loon, of een vorm van promotie. We schaffen er niet meer luxe producten door aan. </a:t>
            </a:r>
          </a:p>
          <a:p>
            <a:endParaRPr lang="nl-NL" dirty="0"/>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4164742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Intrinsieke beloning</a:t>
            </a:r>
          </a:p>
        </p:txBody>
      </p:sp>
      <p:sp>
        <p:nvSpPr>
          <p:cNvPr id="3" name="Tijdelijke aanduiding voor inhoud 2"/>
          <p:cNvSpPr>
            <a:spLocks noGrp="1"/>
          </p:cNvSpPr>
          <p:nvPr>
            <p:ph idx="1"/>
          </p:nvPr>
        </p:nvSpPr>
        <p:spPr>
          <a:xfrm>
            <a:off x="457200" y="1484784"/>
            <a:ext cx="8291264" cy="5256584"/>
          </a:xfrm>
        </p:spPr>
        <p:txBody>
          <a:bodyPr>
            <a:normAutofit/>
          </a:bodyPr>
          <a:lstStyle/>
          <a:p>
            <a:pPr marL="0" indent="0">
              <a:buNone/>
            </a:pPr>
            <a:r>
              <a:rPr lang="nl-NL" sz="2800" dirty="0">
                <a:solidFill>
                  <a:schemeClr val="bg1"/>
                </a:solidFill>
                <a:latin typeface="Garamond" panose="02020404030301010803" pitchFamily="18" charset="0"/>
              </a:rPr>
              <a:t>Goede games helpen ons juist die 4 dingen te ervaren, waar we WEL de meeste behoefte aan hebben:</a:t>
            </a:r>
          </a:p>
          <a:p>
            <a:pPr marL="0" indent="0">
              <a:buNone/>
            </a:pPr>
            <a:endParaRPr lang="nl-NL" sz="2800" dirty="0">
              <a:solidFill>
                <a:schemeClr val="bg1"/>
              </a:solidFill>
              <a:latin typeface="Garamond" panose="02020404030301010803" pitchFamily="18" charset="0"/>
            </a:endParaRPr>
          </a:p>
          <a:p>
            <a:pPr marL="514350" indent="-514350">
              <a:buAutoNum type="arabicPeriod"/>
            </a:pPr>
            <a:r>
              <a:rPr lang="nl-NL" sz="2800" dirty="0">
                <a:solidFill>
                  <a:schemeClr val="bg1"/>
                </a:solidFill>
                <a:latin typeface="Garamond" panose="02020404030301010803" pitchFamily="18" charset="0"/>
              </a:rPr>
              <a:t>Bevredigend werk;</a:t>
            </a:r>
          </a:p>
          <a:p>
            <a:pPr marL="514350" indent="-514350">
              <a:buAutoNum type="arabicPeriod"/>
            </a:pPr>
            <a:r>
              <a:rPr lang="nl-NL" sz="2800" dirty="0">
                <a:solidFill>
                  <a:schemeClr val="bg1"/>
                </a:solidFill>
                <a:latin typeface="Garamond" panose="02020404030301010803" pitchFamily="18" charset="0"/>
              </a:rPr>
              <a:t>Voelen dat we beter worden;</a:t>
            </a:r>
          </a:p>
          <a:p>
            <a:pPr marL="514350" indent="-514350">
              <a:buAutoNum type="arabicPeriod"/>
            </a:pPr>
            <a:r>
              <a:rPr lang="nl-NL" sz="2800" dirty="0">
                <a:solidFill>
                  <a:schemeClr val="bg1"/>
                </a:solidFill>
                <a:latin typeface="Garamond" panose="02020404030301010803" pitchFamily="18" charset="0"/>
              </a:rPr>
              <a:t>Samen met anderen zijn (ons sociaal verbonden voelen);</a:t>
            </a:r>
          </a:p>
          <a:p>
            <a:pPr marL="514350" indent="-514350">
              <a:buAutoNum type="arabicPeriod"/>
            </a:pPr>
            <a:r>
              <a:rPr lang="nl-NL" sz="2800" dirty="0">
                <a:solidFill>
                  <a:schemeClr val="bg1"/>
                </a:solidFill>
                <a:latin typeface="Garamond" panose="02020404030301010803" pitchFamily="18" charset="0"/>
              </a:rPr>
              <a:t>Betekenis geven en ervaren;</a:t>
            </a:r>
          </a:p>
          <a:p>
            <a:endParaRPr lang="nl-NL" dirty="0"/>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1027561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Bevredigend werk</a:t>
            </a:r>
          </a:p>
        </p:txBody>
      </p:sp>
      <p:sp>
        <p:nvSpPr>
          <p:cNvPr id="3" name="Tijdelijke aanduiding voor inhoud 2"/>
          <p:cNvSpPr>
            <a:spLocks noGrp="1"/>
          </p:cNvSpPr>
          <p:nvPr>
            <p:ph idx="1"/>
          </p:nvPr>
        </p:nvSpPr>
        <p:spPr>
          <a:xfrm>
            <a:off x="457200" y="1484784"/>
            <a:ext cx="5626968" cy="5256584"/>
          </a:xfrm>
        </p:spPr>
        <p:txBody>
          <a:bodyPr>
            <a:normAutofit lnSpcReduction="10000"/>
          </a:bodyPr>
          <a:lstStyle/>
          <a:p>
            <a:pPr marL="0" indent="0">
              <a:buNone/>
            </a:pPr>
            <a:r>
              <a:rPr lang="nl-NL" sz="2800" dirty="0">
                <a:solidFill>
                  <a:schemeClr val="bg1"/>
                </a:solidFill>
                <a:latin typeface="Garamond" panose="02020404030301010803" pitchFamily="18" charset="0"/>
              </a:rPr>
              <a:t>World of </a:t>
            </a:r>
            <a:r>
              <a:rPr lang="nl-NL" sz="2800" dirty="0" err="1">
                <a:solidFill>
                  <a:schemeClr val="bg1"/>
                </a:solidFill>
                <a:latin typeface="Garamond" panose="02020404030301010803" pitchFamily="18" charset="0"/>
              </a:rPr>
              <a:t>Warcraft</a:t>
            </a:r>
            <a:r>
              <a:rPr lang="nl-NL" sz="2800" dirty="0">
                <a:solidFill>
                  <a:schemeClr val="bg1"/>
                </a:solidFill>
                <a:latin typeface="Garamond" panose="02020404030301010803" pitchFamily="18" charset="0"/>
              </a:rPr>
              <a:t> is zo’n spel dat je een super tevreden gevoel geeft, omdat je dingen voor elkaar weet te krijgen. </a:t>
            </a:r>
          </a:p>
          <a:p>
            <a:pPr marL="0" indent="0">
              <a:buNone/>
            </a:pPr>
            <a:endParaRPr lang="nl-NL" sz="2800" dirty="0">
              <a:solidFill>
                <a:schemeClr val="bg1"/>
              </a:solidFill>
              <a:latin typeface="Garamond" panose="02020404030301010803" pitchFamily="18" charset="0"/>
            </a:endParaRPr>
          </a:p>
          <a:p>
            <a:pPr marL="0" indent="0">
              <a:buNone/>
            </a:pPr>
            <a:r>
              <a:rPr lang="nl-NL" sz="2800" dirty="0">
                <a:solidFill>
                  <a:schemeClr val="bg1"/>
                </a:solidFill>
                <a:latin typeface="Garamond" panose="02020404030301010803" pitchFamily="18" charset="0"/>
              </a:rPr>
              <a:t>Geen ander computer spel heeft ooit zoveel geld opgebracht door spelers zo lang te laten spelen (2007). </a:t>
            </a:r>
          </a:p>
          <a:p>
            <a:pPr marL="0" indent="0">
              <a:buNone/>
            </a:pPr>
            <a:r>
              <a:rPr lang="nl-NL" sz="2800" dirty="0">
                <a:solidFill>
                  <a:schemeClr val="bg1"/>
                </a:solidFill>
                <a:latin typeface="Garamond" panose="02020404030301010803" pitchFamily="18" charset="0"/>
              </a:rPr>
              <a:t>Kenmerkend aan het spel is het ‘</a:t>
            </a:r>
            <a:r>
              <a:rPr lang="nl-NL" sz="2800" dirty="0" err="1">
                <a:solidFill>
                  <a:schemeClr val="bg1"/>
                </a:solidFill>
                <a:latin typeface="Garamond" panose="02020404030301010803" pitchFamily="18" charset="0"/>
              </a:rPr>
              <a:t>oplevelen</a:t>
            </a:r>
            <a:r>
              <a:rPr lang="nl-NL" sz="2800" dirty="0">
                <a:solidFill>
                  <a:schemeClr val="bg1"/>
                </a:solidFill>
                <a:latin typeface="Garamond" panose="02020404030301010803" pitchFamily="18" charset="0"/>
              </a:rPr>
              <a:t>’ ofwel </a:t>
            </a:r>
            <a:r>
              <a:rPr lang="nl-NL" sz="2800" dirty="0" err="1">
                <a:solidFill>
                  <a:schemeClr val="bg1"/>
                </a:solidFill>
                <a:latin typeface="Garamond" panose="02020404030301010803" pitchFamily="18" charset="0"/>
              </a:rPr>
              <a:t>leveling</a:t>
            </a:r>
            <a:r>
              <a:rPr lang="nl-NL" sz="2800" dirty="0">
                <a:solidFill>
                  <a:schemeClr val="bg1"/>
                </a:solidFill>
                <a:latin typeface="Garamond" panose="02020404030301010803" pitchFamily="18" charset="0"/>
              </a:rPr>
              <a:t> up. Dat wil zeggen: Hoe meer punten, hoe hoger je level. Hoe hoger je level, hoe groter de uitdaging</a:t>
            </a:r>
            <a:r>
              <a:rPr lang="nl-NL" dirty="0">
                <a:solidFill>
                  <a:schemeClr val="bg1"/>
                </a:solidFill>
                <a:latin typeface="Garamond" panose="02020404030301010803" pitchFamily="18" charset="0"/>
              </a:rPr>
              <a:t>. </a:t>
            </a:r>
          </a:p>
          <a:p>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735" y="1532948"/>
            <a:ext cx="2203376" cy="2263836"/>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3251932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bg1"/>
                </a:solidFill>
                <a:latin typeface="Agency FB" panose="020B0503020202020204" pitchFamily="34" charset="0"/>
              </a:rPr>
              <a:t>Bevredigend werk</a:t>
            </a:r>
          </a:p>
        </p:txBody>
      </p:sp>
      <p:sp>
        <p:nvSpPr>
          <p:cNvPr id="3" name="Tijdelijke aanduiding voor inhoud 2"/>
          <p:cNvSpPr>
            <a:spLocks noGrp="1"/>
          </p:cNvSpPr>
          <p:nvPr>
            <p:ph idx="1"/>
          </p:nvPr>
        </p:nvSpPr>
        <p:spPr>
          <a:xfrm>
            <a:off x="457200" y="1484784"/>
            <a:ext cx="5626968" cy="5256584"/>
          </a:xfrm>
        </p:spPr>
        <p:txBody>
          <a:bodyPr>
            <a:normAutofit/>
          </a:bodyPr>
          <a:lstStyle/>
          <a:p>
            <a:pPr marL="0" indent="0">
              <a:buNone/>
            </a:pPr>
            <a:r>
              <a:rPr lang="nl-NL" sz="2800" dirty="0">
                <a:solidFill>
                  <a:schemeClr val="bg1"/>
                </a:solidFill>
                <a:latin typeface="Garamond" panose="02020404030301010803" pitchFamily="18" charset="0"/>
              </a:rPr>
              <a:t>Je verbeterde karakteristieken (ervaring, talent, vaardigheden, status) worden afgebeeld in je avatar profiel en je puntenwaarde.</a:t>
            </a:r>
          </a:p>
          <a:p>
            <a:pPr marL="0" indent="0">
              <a:buNone/>
            </a:pPr>
            <a:endParaRPr lang="nl-NL" sz="2800" dirty="0">
              <a:solidFill>
                <a:schemeClr val="bg1"/>
              </a:solidFill>
              <a:latin typeface="Garamond" panose="02020404030301010803" pitchFamily="18" charset="0"/>
            </a:endParaRPr>
          </a:p>
          <a:p>
            <a:pPr marL="0" indent="0">
              <a:buNone/>
            </a:pPr>
            <a:r>
              <a:rPr lang="nl-NL" sz="2800" dirty="0">
                <a:solidFill>
                  <a:schemeClr val="bg1"/>
                </a:solidFill>
                <a:latin typeface="Garamond" panose="02020404030301010803" pitchFamily="18" charset="0"/>
              </a:rPr>
              <a:t>En je blijft spelen om jezelf te blijven verbeteren. En als een missie je niet lukt in je eentje, bundel je je krachten met andere spelers.</a:t>
            </a:r>
          </a:p>
          <a:p>
            <a:pPr marL="0" indent="0">
              <a:buNone/>
            </a:pPr>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735" y="1532948"/>
            <a:ext cx="2203376" cy="2263836"/>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4159634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bg1"/>
                </a:solidFill>
                <a:latin typeface="Agency FB" panose="020B0503020202020204" pitchFamily="34" charset="0"/>
              </a:rPr>
              <a:t>Doel en stappen</a:t>
            </a:r>
          </a:p>
        </p:txBody>
      </p:sp>
      <p:sp>
        <p:nvSpPr>
          <p:cNvPr id="3" name="Tijdelijke aanduiding voor inhoud 2"/>
          <p:cNvSpPr>
            <a:spLocks noGrp="1"/>
          </p:cNvSpPr>
          <p:nvPr>
            <p:ph idx="1"/>
          </p:nvPr>
        </p:nvSpPr>
        <p:spPr>
          <a:xfrm>
            <a:off x="457200" y="1484784"/>
            <a:ext cx="8291264" cy="5256584"/>
          </a:xfrm>
        </p:spPr>
        <p:txBody>
          <a:bodyPr>
            <a:normAutofit/>
          </a:bodyPr>
          <a:lstStyle/>
          <a:p>
            <a:pPr marL="0" indent="0">
              <a:buNone/>
            </a:pPr>
            <a:r>
              <a:rPr lang="nl-NL" sz="2800" dirty="0">
                <a:solidFill>
                  <a:schemeClr val="bg1"/>
                </a:solidFill>
                <a:latin typeface="Garamond" panose="02020404030301010803" pitchFamily="18" charset="0"/>
              </a:rPr>
              <a:t>Bevredigend werk begint met 2 dingen:</a:t>
            </a:r>
          </a:p>
          <a:p>
            <a:pPr marL="514350" indent="-514350">
              <a:buAutoNum type="arabicPeriod"/>
            </a:pPr>
            <a:r>
              <a:rPr lang="nl-NL" sz="2800" dirty="0">
                <a:solidFill>
                  <a:schemeClr val="bg1"/>
                </a:solidFill>
                <a:latin typeface="Garamond" panose="02020404030301010803" pitchFamily="18" charset="0"/>
              </a:rPr>
              <a:t>Een duidelijk doel;</a:t>
            </a:r>
          </a:p>
          <a:p>
            <a:pPr marL="514350" indent="-514350">
              <a:buAutoNum type="arabicPeriod"/>
            </a:pPr>
            <a:r>
              <a:rPr lang="nl-NL" sz="2800" dirty="0">
                <a:solidFill>
                  <a:schemeClr val="bg1"/>
                </a:solidFill>
                <a:latin typeface="Garamond" panose="02020404030301010803" pitchFamily="18" charset="0"/>
              </a:rPr>
              <a:t>Haalbare stappen om dat doel te bereiken</a:t>
            </a:r>
          </a:p>
          <a:p>
            <a:pPr marL="514350" indent="-514350">
              <a:buAutoNum type="arabicPeriod"/>
            </a:pPr>
            <a:endParaRPr lang="nl-NL" sz="2800" dirty="0">
              <a:solidFill>
                <a:schemeClr val="bg1"/>
              </a:solidFill>
              <a:latin typeface="Garamond" panose="02020404030301010803" pitchFamily="18" charset="0"/>
            </a:endParaRPr>
          </a:p>
          <a:p>
            <a:pPr marL="0" indent="0">
              <a:buNone/>
            </a:pPr>
            <a:r>
              <a:rPr lang="nl-NL" sz="2800" dirty="0">
                <a:solidFill>
                  <a:schemeClr val="bg1"/>
                </a:solidFill>
                <a:latin typeface="Garamond" panose="02020404030301010803" pitchFamily="18" charset="0"/>
              </a:rPr>
              <a:t>Zonder deze 2 dingen wordt werk een probleem. </a:t>
            </a:r>
          </a:p>
          <a:p>
            <a:pPr marL="0" indent="0">
              <a:buNone/>
            </a:pPr>
            <a:endParaRPr lang="nl-NL" sz="2800" dirty="0">
              <a:solidFill>
                <a:schemeClr val="bg1"/>
              </a:solidFill>
              <a:latin typeface="Garamond" panose="02020404030301010803" pitchFamily="18" charset="0"/>
            </a:endParaRPr>
          </a:p>
          <a:p>
            <a:pPr marL="0" indent="0">
              <a:buNone/>
            </a:pPr>
            <a:r>
              <a:rPr lang="nl-NL" sz="2800" dirty="0">
                <a:solidFill>
                  <a:schemeClr val="bg1"/>
                </a:solidFill>
                <a:latin typeface="Garamond" panose="02020404030301010803" pitchFamily="18" charset="0"/>
              </a:rPr>
              <a:t>Je gaat hiermee zelf aan de slag in de programmeer-omgeving van Scratch. Dus laten we eens gaan kennismaken met Scratch. </a:t>
            </a:r>
          </a:p>
          <a:p>
            <a:pPr marL="0" indent="0">
              <a:buNone/>
            </a:pPr>
            <a:r>
              <a:rPr lang="nl-NL" sz="2800" dirty="0">
                <a:solidFill>
                  <a:schemeClr val="bg1"/>
                </a:solidFill>
                <a:latin typeface="Garamond" panose="02020404030301010803" pitchFamily="18" charset="0"/>
              </a:rPr>
              <a:t>Ga naar de volgende dia en voer eerst stap 1 uit, </a:t>
            </a:r>
            <a:br>
              <a:rPr lang="nl-NL" sz="2800" dirty="0">
                <a:solidFill>
                  <a:schemeClr val="bg1"/>
                </a:solidFill>
                <a:latin typeface="Garamond" panose="02020404030301010803" pitchFamily="18" charset="0"/>
              </a:rPr>
            </a:br>
            <a:r>
              <a:rPr lang="nl-NL" sz="2800" dirty="0">
                <a:solidFill>
                  <a:schemeClr val="bg1"/>
                </a:solidFill>
                <a:latin typeface="Garamond" panose="02020404030301010803" pitchFamily="18" charset="0"/>
              </a:rPr>
              <a:t>daarna stap 2. </a:t>
            </a:r>
            <a:endParaRPr lang="nl-NL" sz="2800" dirty="0">
              <a:latin typeface="Garamond" panose="02020404030301010803" pitchFamily="18"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2151606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3850" y="0"/>
            <a:ext cx="5356299" cy="6858000"/>
          </a:xfrm>
          <a:prstGeom prst="rect">
            <a:avLst/>
          </a:prstGeom>
        </p:spPr>
      </p:pic>
      <p:sp>
        <p:nvSpPr>
          <p:cNvPr id="5" name="Rechthoekige toelichting 4"/>
          <p:cNvSpPr/>
          <p:nvPr/>
        </p:nvSpPr>
        <p:spPr>
          <a:xfrm>
            <a:off x="5724128" y="518696"/>
            <a:ext cx="3312368" cy="1440160"/>
          </a:xfrm>
          <a:prstGeom prst="wedgeRectCallout">
            <a:avLst>
              <a:gd name="adj1" fmla="val -62540"/>
              <a:gd name="adj2" fmla="val 35056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b="1" dirty="0"/>
              <a:t>Stap 1</a:t>
            </a:r>
            <a:r>
              <a:rPr lang="nl-NL" dirty="0"/>
              <a:t>: Bekijk bestaande projecten waarmee je een goed beeld krijgt van wat er allemaal met Scratch mogelijk is. Klik </a:t>
            </a:r>
            <a:r>
              <a:rPr lang="nl-NL" dirty="0">
                <a:hlinkClick r:id="rId4"/>
              </a:rPr>
              <a:t>hier</a:t>
            </a:r>
            <a:r>
              <a:rPr lang="nl-NL" dirty="0"/>
              <a:t>.</a:t>
            </a:r>
          </a:p>
        </p:txBody>
      </p:sp>
      <p:sp>
        <p:nvSpPr>
          <p:cNvPr id="6" name="Rechthoekige toelichting 5"/>
          <p:cNvSpPr/>
          <p:nvPr/>
        </p:nvSpPr>
        <p:spPr>
          <a:xfrm>
            <a:off x="107503" y="2132856"/>
            <a:ext cx="3240360" cy="1926312"/>
          </a:xfrm>
          <a:prstGeom prst="wedgeRectCallout">
            <a:avLst>
              <a:gd name="adj1" fmla="val 95464"/>
              <a:gd name="adj2" fmla="val -5633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b="1" u="sng" dirty="0"/>
              <a:t>stap 2</a:t>
            </a:r>
            <a:r>
              <a:rPr lang="nl-NL" dirty="0"/>
              <a:t> Registreer jezelf op Scratch. Ga naar </a:t>
            </a:r>
            <a:r>
              <a:rPr lang="nl-NL" dirty="0">
                <a:hlinkClick r:id="rId5"/>
              </a:rPr>
              <a:t>https://scratch.mit.edu/</a:t>
            </a:r>
            <a:r>
              <a:rPr lang="nl-NL" dirty="0"/>
              <a:t> en klik rechts bovenaan op Word </a:t>
            </a:r>
            <a:r>
              <a:rPr lang="nl-NL" dirty="0" err="1"/>
              <a:t>Scratcher</a:t>
            </a:r>
            <a:r>
              <a:rPr lang="nl-NL" dirty="0"/>
              <a:t>. Activeer je </a:t>
            </a:r>
            <a:r>
              <a:rPr lang="nl-NL" sz="2000" dirty="0"/>
              <a:t>account</a:t>
            </a:r>
            <a:r>
              <a:rPr lang="nl-NL" dirty="0"/>
              <a:t>.</a:t>
            </a:r>
          </a:p>
        </p:txBody>
      </p:sp>
      <p:pic>
        <p:nvPicPr>
          <p:cNvPr id="8" name="Afbeelding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3810405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ieterij">
  <a:themeElements>
    <a:clrScheme name="Gieterij">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ieterij">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ieterij">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2584</TotalTime>
  <Words>1800</Words>
  <Application>Microsoft Office PowerPoint</Application>
  <PresentationFormat>Diavoorstelling (4:3)</PresentationFormat>
  <Paragraphs>215</Paragraphs>
  <Slides>30</Slides>
  <Notes>25</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30</vt:i4>
      </vt:variant>
    </vt:vector>
  </HeadingPairs>
  <TitlesOfParts>
    <vt:vector size="37" baseType="lpstr">
      <vt:lpstr>a_Algerius</vt:lpstr>
      <vt:lpstr>Agency FB</vt:lpstr>
      <vt:lpstr>Calibri</vt:lpstr>
      <vt:lpstr>Garamond</vt:lpstr>
      <vt:lpstr>Rockwell</vt:lpstr>
      <vt:lpstr>Wingdings 2</vt:lpstr>
      <vt:lpstr>Gieterij</vt:lpstr>
      <vt:lpstr>PowerPoint-presentatie</vt:lpstr>
      <vt:lpstr>Level 3: Good games, Bad Games Vergeet niet de diavoorstelling te starten, anders werken de linkjes niet.</vt:lpstr>
      <vt:lpstr>Intrinsieke beloning</vt:lpstr>
      <vt:lpstr>Intrinsieke beloning</vt:lpstr>
      <vt:lpstr>Intrinsieke beloning</vt:lpstr>
      <vt:lpstr>Bevredigend werk</vt:lpstr>
      <vt:lpstr>Bevredigend werk</vt:lpstr>
      <vt:lpstr>Doel en stappen</vt:lpstr>
      <vt:lpstr>PowerPoint-presentatie</vt:lpstr>
      <vt:lpstr>Aan de slag</vt:lpstr>
      <vt:lpstr>Level</vt:lpstr>
      <vt:lpstr>Level 3: Good games, Bad games</vt:lpstr>
      <vt:lpstr>Aan de slag</vt:lpstr>
      <vt:lpstr>Level</vt:lpstr>
      <vt:lpstr>Level 3: good games, bad games</vt:lpstr>
      <vt:lpstr>Level 3: good games, bad games</vt:lpstr>
      <vt:lpstr>Spelconcept</vt:lpstr>
      <vt:lpstr>Spelconcept</vt:lpstr>
      <vt:lpstr>Spelconcept</vt:lpstr>
      <vt:lpstr>Storyboard</vt:lpstr>
      <vt:lpstr>Storyboard</vt:lpstr>
      <vt:lpstr>Aan de slag</vt:lpstr>
      <vt:lpstr>Level</vt:lpstr>
      <vt:lpstr>Level 3: Good games, Bad games</vt:lpstr>
      <vt:lpstr>Good game!</vt:lpstr>
      <vt:lpstr>Good game!</vt:lpstr>
      <vt:lpstr>Aan de slag</vt:lpstr>
      <vt:lpstr>Level</vt:lpstr>
      <vt:lpstr>Level 3: good games, bad games</vt:lpstr>
      <vt:lpstr>PowerPoint-presentatie</vt:lpstr>
    </vt:vector>
  </TitlesOfParts>
  <Company>Windesheim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Rina Timmerman-Schultink</dc:creator>
  <cp:lastModifiedBy>Iris van Gils</cp:lastModifiedBy>
  <cp:revision>189</cp:revision>
  <dcterms:created xsi:type="dcterms:W3CDTF">2018-05-08T08:35:12Z</dcterms:created>
  <dcterms:modified xsi:type="dcterms:W3CDTF">2019-04-03T10:20:38Z</dcterms:modified>
</cp:coreProperties>
</file>